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87" r:id="rId2"/>
    <p:sldId id="270" r:id="rId3"/>
    <p:sldId id="278" r:id="rId4"/>
    <p:sldId id="282" r:id="rId5"/>
    <p:sldId id="281" r:id="rId6"/>
    <p:sldId id="280" r:id="rId7"/>
    <p:sldId id="279" r:id="rId8"/>
    <p:sldId id="286" r:id="rId9"/>
    <p:sldId id="283" r:id="rId10"/>
    <p:sldId id="284" r:id="rId11"/>
  </p:sldIdLst>
  <p:sldSz cx="12192000" cy="6858000"/>
  <p:notesSz cx="6797675" cy="9926638"/>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654"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2B6548-9BC5-429A-824D-E1EF91E1D215}" type="doc">
      <dgm:prSet loTypeId="urn:microsoft.com/office/officeart/2008/layout/IncreasingCircleProcess" loCatId="list" qsTypeId="urn:microsoft.com/office/officeart/2005/8/quickstyle/simple2" qsCatId="simple" csTypeId="urn:microsoft.com/office/officeart/2005/8/colors/accent0_1" csCatId="mainScheme" phldr="1"/>
      <dgm:spPr/>
      <dgm:t>
        <a:bodyPr/>
        <a:lstStyle/>
        <a:p>
          <a:endParaRPr lang="sk-SK"/>
        </a:p>
      </dgm:t>
    </dgm:pt>
    <dgm:pt modelId="{0AD37F3D-82A7-4D33-A08C-5773CD50D546}">
      <dgm:prSet phldrT="[Text]"/>
      <dgm:spPr/>
      <dgm:t>
        <a:bodyPr/>
        <a:lstStyle/>
        <a:p>
          <a:r>
            <a:rPr lang="en-US" noProof="0" dirty="0"/>
            <a:t>Theoretical education</a:t>
          </a:r>
        </a:p>
      </dgm:t>
    </dgm:pt>
    <dgm:pt modelId="{E4B24717-5940-4913-B7CB-E61243ABECFC}" type="parTrans" cxnId="{EEEF6AD1-923C-446A-AC6B-332463640D99}">
      <dgm:prSet/>
      <dgm:spPr/>
      <dgm:t>
        <a:bodyPr/>
        <a:lstStyle/>
        <a:p>
          <a:endParaRPr lang="sk-SK"/>
        </a:p>
      </dgm:t>
    </dgm:pt>
    <dgm:pt modelId="{D531D4E6-FF8F-4041-A2D1-7F25A41BCAB7}" type="sibTrans" cxnId="{EEEF6AD1-923C-446A-AC6B-332463640D99}">
      <dgm:prSet/>
      <dgm:spPr/>
      <dgm:t>
        <a:bodyPr/>
        <a:lstStyle/>
        <a:p>
          <a:endParaRPr lang="sk-SK"/>
        </a:p>
      </dgm:t>
    </dgm:pt>
    <dgm:pt modelId="{FA2918E3-96A2-48C5-BC52-BA937C7A55EB}">
      <dgm:prSet phldrT="[Text]"/>
      <dgm:spPr/>
      <dgm:t>
        <a:bodyPr/>
        <a:lstStyle/>
        <a:p>
          <a:r>
            <a:rPr lang="sk-SK" dirty="0"/>
            <a:t>(</a:t>
          </a:r>
          <a:r>
            <a:rPr lang="en-US" noProof="0" dirty="0"/>
            <a:t>runs at school</a:t>
          </a:r>
          <a:r>
            <a:rPr lang="sk-SK" dirty="0"/>
            <a:t>)</a:t>
          </a:r>
        </a:p>
      </dgm:t>
    </dgm:pt>
    <dgm:pt modelId="{4F7154F7-5C22-48B4-9828-582E5B4316EA}" type="parTrans" cxnId="{F9C9B2C9-84EE-4D7E-ABD9-50998808F1DA}">
      <dgm:prSet/>
      <dgm:spPr/>
      <dgm:t>
        <a:bodyPr/>
        <a:lstStyle/>
        <a:p>
          <a:endParaRPr lang="sk-SK"/>
        </a:p>
      </dgm:t>
    </dgm:pt>
    <dgm:pt modelId="{C0BA9C04-0036-44A6-9680-67F18B55897C}" type="sibTrans" cxnId="{F9C9B2C9-84EE-4D7E-ABD9-50998808F1DA}">
      <dgm:prSet/>
      <dgm:spPr/>
      <dgm:t>
        <a:bodyPr/>
        <a:lstStyle/>
        <a:p>
          <a:endParaRPr lang="sk-SK"/>
        </a:p>
      </dgm:t>
    </dgm:pt>
    <dgm:pt modelId="{7435ACA1-C200-469F-9320-4ABFF856766F}">
      <dgm:prSet phldrT="[Text]"/>
      <dgm:spPr/>
      <dgm:t>
        <a:bodyPr/>
        <a:lstStyle/>
        <a:p>
          <a:r>
            <a:rPr lang="en-US" noProof="0" dirty="0"/>
            <a:t>Practical education</a:t>
          </a:r>
        </a:p>
      </dgm:t>
    </dgm:pt>
    <dgm:pt modelId="{8D9B59DF-5634-42E8-83C1-9822DC3F239B}" type="parTrans" cxnId="{71C91B2E-BCCA-4573-89B5-251E144FFE9F}">
      <dgm:prSet/>
      <dgm:spPr/>
      <dgm:t>
        <a:bodyPr/>
        <a:lstStyle/>
        <a:p>
          <a:endParaRPr lang="sk-SK"/>
        </a:p>
      </dgm:t>
    </dgm:pt>
    <dgm:pt modelId="{98C845CC-EEA6-445F-9447-DFB2C42169E8}" type="sibTrans" cxnId="{71C91B2E-BCCA-4573-89B5-251E144FFE9F}">
      <dgm:prSet/>
      <dgm:spPr/>
      <dgm:t>
        <a:bodyPr/>
        <a:lstStyle/>
        <a:p>
          <a:endParaRPr lang="sk-SK"/>
        </a:p>
      </dgm:t>
    </dgm:pt>
    <dgm:pt modelId="{EBB8318C-FAD8-4B6A-9253-B335C1BEC7A5}">
      <dgm:prSet phldrT="[Text]"/>
      <dgm:spPr/>
      <dgm:t>
        <a:bodyPr/>
        <a:lstStyle/>
        <a:p>
          <a:r>
            <a:rPr lang="sk-SK" dirty="0"/>
            <a:t>(</a:t>
          </a:r>
          <a:r>
            <a:rPr lang="en-US" noProof="0" dirty="0"/>
            <a:t>runs at employer in range of min.50-60% of the study</a:t>
          </a:r>
          <a:r>
            <a:rPr lang="sk-SK" noProof="0" dirty="0"/>
            <a:t>)</a:t>
          </a:r>
          <a:endParaRPr lang="en-US" noProof="0" dirty="0"/>
        </a:p>
      </dgm:t>
    </dgm:pt>
    <dgm:pt modelId="{346ADF85-A456-400E-AE0A-56C414E63E98}" type="parTrans" cxnId="{E3F57F2F-512A-4523-B119-4E8BE2A23D52}">
      <dgm:prSet/>
      <dgm:spPr/>
      <dgm:t>
        <a:bodyPr/>
        <a:lstStyle/>
        <a:p>
          <a:endParaRPr lang="sk-SK"/>
        </a:p>
      </dgm:t>
    </dgm:pt>
    <dgm:pt modelId="{CC0A014C-3EA5-41AE-8EC7-EA633E92F314}" type="sibTrans" cxnId="{E3F57F2F-512A-4523-B119-4E8BE2A23D52}">
      <dgm:prSet/>
      <dgm:spPr/>
      <dgm:t>
        <a:bodyPr/>
        <a:lstStyle/>
        <a:p>
          <a:endParaRPr lang="sk-SK"/>
        </a:p>
      </dgm:t>
    </dgm:pt>
    <dgm:pt modelId="{84B6A563-EC6C-4509-94B9-CC609085D40E}" type="pres">
      <dgm:prSet presAssocID="{A32B6548-9BC5-429A-824D-E1EF91E1D215}" presName="Name0" presStyleCnt="0">
        <dgm:presLayoutVars>
          <dgm:chMax val="7"/>
          <dgm:chPref val="7"/>
          <dgm:dir/>
          <dgm:animOne val="branch"/>
          <dgm:animLvl val="lvl"/>
        </dgm:presLayoutVars>
      </dgm:prSet>
      <dgm:spPr/>
    </dgm:pt>
    <dgm:pt modelId="{CA82E955-82C9-4303-8229-F57C41AE7F4E}" type="pres">
      <dgm:prSet presAssocID="{0AD37F3D-82A7-4D33-A08C-5773CD50D546}" presName="composite" presStyleCnt="0"/>
      <dgm:spPr/>
    </dgm:pt>
    <dgm:pt modelId="{226B9393-D26D-4197-9003-7F8DC95C5678}" type="pres">
      <dgm:prSet presAssocID="{0AD37F3D-82A7-4D33-A08C-5773CD50D546}" presName="BackAccent" presStyleLbl="bgShp" presStyleIdx="0" presStyleCnt="2"/>
      <dgm:spPr/>
    </dgm:pt>
    <dgm:pt modelId="{FEE80837-C59D-4317-91A9-18BF2CA9576B}" type="pres">
      <dgm:prSet presAssocID="{0AD37F3D-82A7-4D33-A08C-5773CD50D546}" presName="Accent" presStyleLbl="alignNode1" presStyleIdx="0" presStyleCnt="2"/>
      <dgm:spPr/>
    </dgm:pt>
    <dgm:pt modelId="{7BFDDBC4-DE59-49C0-A82A-ED23F6737A31}" type="pres">
      <dgm:prSet presAssocID="{0AD37F3D-82A7-4D33-A08C-5773CD50D546}" presName="Child" presStyleLbl="revTx" presStyleIdx="0" presStyleCnt="4" custLinFactNeighborY="4813">
        <dgm:presLayoutVars>
          <dgm:chMax val="0"/>
          <dgm:chPref val="0"/>
          <dgm:bulletEnabled val="1"/>
        </dgm:presLayoutVars>
      </dgm:prSet>
      <dgm:spPr/>
    </dgm:pt>
    <dgm:pt modelId="{4422847D-3BFB-4B6C-8472-0FB43EE66C99}" type="pres">
      <dgm:prSet presAssocID="{0AD37F3D-82A7-4D33-A08C-5773CD50D546}" presName="Parent" presStyleLbl="revTx" presStyleIdx="1" presStyleCnt="4">
        <dgm:presLayoutVars>
          <dgm:chMax val="1"/>
          <dgm:chPref val="1"/>
          <dgm:bulletEnabled val="1"/>
        </dgm:presLayoutVars>
      </dgm:prSet>
      <dgm:spPr/>
    </dgm:pt>
    <dgm:pt modelId="{0042437B-FF8C-464C-A269-76C20F4B8182}" type="pres">
      <dgm:prSet presAssocID="{D531D4E6-FF8F-4041-A2D1-7F25A41BCAB7}" presName="sibTrans" presStyleCnt="0"/>
      <dgm:spPr/>
    </dgm:pt>
    <dgm:pt modelId="{723DBF34-86D4-4A5A-8666-1B6DF5A036FB}" type="pres">
      <dgm:prSet presAssocID="{7435ACA1-C200-469F-9320-4ABFF856766F}" presName="composite" presStyleCnt="0"/>
      <dgm:spPr/>
    </dgm:pt>
    <dgm:pt modelId="{597F0843-6887-4972-865F-AB094F89B400}" type="pres">
      <dgm:prSet presAssocID="{7435ACA1-C200-469F-9320-4ABFF856766F}" presName="BackAccent" presStyleLbl="bgShp" presStyleIdx="1" presStyleCnt="2"/>
      <dgm:spPr/>
    </dgm:pt>
    <dgm:pt modelId="{4E523BE3-9C51-4987-B9FE-AD05D42613E7}" type="pres">
      <dgm:prSet presAssocID="{7435ACA1-C200-469F-9320-4ABFF856766F}" presName="Accent" presStyleLbl="alignNode1" presStyleIdx="1" presStyleCnt="2"/>
      <dgm:spPr/>
    </dgm:pt>
    <dgm:pt modelId="{AC0E367F-7470-40FE-8410-C1D5D6EA266D}" type="pres">
      <dgm:prSet presAssocID="{7435ACA1-C200-469F-9320-4ABFF856766F}" presName="Child" presStyleLbl="revTx" presStyleIdx="2" presStyleCnt="4" custScaleX="404488" custLinFactNeighborX="8230" custLinFactNeighborY="4509">
        <dgm:presLayoutVars>
          <dgm:chMax val="0"/>
          <dgm:chPref val="0"/>
          <dgm:bulletEnabled val="1"/>
        </dgm:presLayoutVars>
      </dgm:prSet>
      <dgm:spPr/>
    </dgm:pt>
    <dgm:pt modelId="{FFA2E8EE-F608-4006-8EDD-72865FE89EDC}" type="pres">
      <dgm:prSet presAssocID="{7435ACA1-C200-469F-9320-4ABFF856766F}" presName="Parent" presStyleLbl="revTx" presStyleIdx="3" presStyleCnt="4">
        <dgm:presLayoutVars>
          <dgm:chMax val="1"/>
          <dgm:chPref val="1"/>
          <dgm:bulletEnabled val="1"/>
        </dgm:presLayoutVars>
      </dgm:prSet>
      <dgm:spPr/>
    </dgm:pt>
  </dgm:ptLst>
  <dgm:cxnLst>
    <dgm:cxn modelId="{B80FB42B-FF4A-4B24-90FC-7323468E39E6}" type="presOf" srcId="{EBB8318C-FAD8-4B6A-9253-B335C1BEC7A5}" destId="{AC0E367F-7470-40FE-8410-C1D5D6EA266D}" srcOrd="0" destOrd="0" presId="urn:microsoft.com/office/officeart/2008/layout/IncreasingCircleProcess"/>
    <dgm:cxn modelId="{71C91B2E-BCCA-4573-89B5-251E144FFE9F}" srcId="{A32B6548-9BC5-429A-824D-E1EF91E1D215}" destId="{7435ACA1-C200-469F-9320-4ABFF856766F}" srcOrd="1" destOrd="0" parTransId="{8D9B59DF-5634-42E8-83C1-9822DC3F239B}" sibTransId="{98C845CC-EEA6-445F-9447-DFB2C42169E8}"/>
    <dgm:cxn modelId="{E3F57F2F-512A-4523-B119-4E8BE2A23D52}" srcId="{7435ACA1-C200-469F-9320-4ABFF856766F}" destId="{EBB8318C-FAD8-4B6A-9253-B335C1BEC7A5}" srcOrd="0" destOrd="0" parTransId="{346ADF85-A456-400E-AE0A-56C414E63E98}" sibTransId="{CC0A014C-3EA5-41AE-8EC7-EA633E92F314}"/>
    <dgm:cxn modelId="{BBD3EFA3-B155-40DA-A2CC-7DB1AC02774C}" type="presOf" srcId="{0AD37F3D-82A7-4D33-A08C-5773CD50D546}" destId="{4422847D-3BFB-4B6C-8472-0FB43EE66C99}" srcOrd="0" destOrd="0" presId="urn:microsoft.com/office/officeart/2008/layout/IncreasingCircleProcess"/>
    <dgm:cxn modelId="{249D4CAC-C256-45A7-8DFA-3252C289D3E0}" type="presOf" srcId="{FA2918E3-96A2-48C5-BC52-BA937C7A55EB}" destId="{7BFDDBC4-DE59-49C0-A82A-ED23F6737A31}" srcOrd="0" destOrd="0" presId="urn:microsoft.com/office/officeart/2008/layout/IncreasingCircleProcess"/>
    <dgm:cxn modelId="{B8304CC5-83B4-44BE-B3AB-BD4D2BA3C069}" type="presOf" srcId="{7435ACA1-C200-469F-9320-4ABFF856766F}" destId="{FFA2E8EE-F608-4006-8EDD-72865FE89EDC}" srcOrd="0" destOrd="0" presId="urn:microsoft.com/office/officeart/2008/layout/IncreasingCircleProcess"/>
    <dgm:cxn modelId="{F9C9B2C9-84EE-4D7E-ABD9-50998808F1DA}" srcId="{0AD37F3D-82A7-4D33-A08C-5773CD50D546}" destId="{FA2918E3-96A2-48C5-BC52-BA937C7A55EB}" srcOrd="0" destOrd="0" parTransId="{4F7154F7-5C22-48B4-9828-582E5B4316EA}" sibTransId="{C0BA9C04-0036-44A6-9680-67F18B55897C}"/>
    <dgm:cxn modelId="{EEEF6AD1-923C-446A-AC6B-332463640D99}" srcId="{A32B6548-9BC5-429A-824D-E1EF91E1D215}" destId="{0AD37F3D-82A7-4D33-A08C-5773CD50D546}" srcOrd="0" destOrd="0" parTransId="{E4B24717-5940-4913-B7CB-E61243ABECFC}" sibTransId="{D531D4E6-FF8F-4041-A2D1-7F25A41BCAB7}"/>
    <dgm:cxn modelId="{DAB53DEC-0672-432A-972E-3E48FBEF814D}" type="presOf" srcId="{A32B6548-9BC5-429A-824D-E1EF91E1D215}" destId="{84B6A563-EC6C-4509-94B9-CC609085D40E}" srcOrd="0" destOrd="0" presId="urn:microsoft.com/office/officeart/2008/layout/IncreasingCircleProcess"/>
    <dgm:cxn modelId="{C00577F3-24CF-4942-B306-8EC461059735}" type="presParOf" srcId="{84B6A563-EC6C-4509-94B9-CC609085D40E}" destId="{CA82E955-82C9-4303-8229-F57C41AE7F4E}" srcOrd="0" destOrd="0" presId="urn:microsoft.com/office/officeart/2008/layout/IncreasingCircleProcess"/>
    <dgm:cxn modelId="{647AA713-E881-42BC-B2DC-25B184A1769D}" type="presParOf" srcId="{CA82E955-82C9-4303-8229-F57C41AE7F4E}" destId="{226B9393-D26D-4197-9003-7F8DC95C5678}" srcOrd="0" destOrd="0" presId="urn:microsoft.com/office/officeart/2008/layout/IncreasingCircleProcess"/>
    <dgm:cxn modelId="{79E66E75-CA8A-4493-A27C-BFDD8997CD48}" type="presParOf" srcId="{CA82E955-82C9-4303-8229-F57C41AE7F4E}" destId="{FEE80837-C59D-4317-91A9-18BF2CA9576B}" srcOrd="1" destOrd="0" presId="urn:microsoft.com/office/officeart/2008/layout/IncreasingCircleProcess"/>
    <dgm:cxn modelId="{C6E506EF-77E4-4F1C-9012-E51D7E150BFB}" type="presParOf" srcId="{CA82E955-82C9-4303-8229-F57C41AE7F4E}" destId="{7BFDDBC4-DE59-49C0-A82A-ED23F6737A31}" srcOrd="2" destOrd="0" presId="urn:microsoft.com/office/officeart/2008/layout/IncreasingCircleProcess"/>
    <dgm:cxn modelId="{2337E957-CBCE-4CB5-9347-3FC7AF118975}" type="presParOf" srcId="{CA82E955-82C9-4303-8229-F57C41AE7F4E}" destId="{4422847D-3BFB-4B6C-8472-0FB43EE66C99}" srcOrd="3" destOrd="0" presId="urn:microsoft.com/office/officeart/2008/layout/IncreasingCircleProcess"/>
    <dgm:cxn modelId="{2B70EB84-BFC2-480B-AAF0-E1DF68D3CBE3}" type="presParOf" srcId="{84B6A563-EC6C-4509-94B9-CC609085D40E}" destId="{0042437B-FF8C-464C-A269-76C20F4B8182}" srcOrd="1" destOrd="0" presId="urn:microsoft.com/office/officeart/2008/layout/IncreasingCircleProcess"/>
    <dgm:cxn modelId="{5CBD1D63-47BC-4BD4-B353-E34A10196686}" type="presParOf" srcId="{84B6A563-EC6C-4509-94B9-CC609085D40E}" destId="{723DBF34-86D4-4A5A-8666-1B6DF5A036FB}" srcOrd="2" destOrd="0" presId="urn:microsoft.com/office/officeart/2008/layout/IncreasingCircleProcess"/>
    <dgm:cxn modelId="{10E0B027-82AE-4C22-B89E-70DA14BC8762}" type="presParOf" srcId="{723DBF34-86D4-4A5A-8666-1B6DF5A036FB}" destId="{597F0843-6887-4972-865F-AB094F89B400}" srcOrd="0" destOrd="0" presId="urn:microsoft.com/office/officeart/2008/layout/IncreasingCircleProcess"/>
    <dgm:cxn modelId="{E750327E-9574-4A76-8E78-A8913411AF16}" type="presParOf" srcId="{723DBF34-86D4-4A5A-8666-1B6DF5A036FB}" destId="{4E523BE3-9C51-4987-B9FE-AD05D42613E7}" srcOrd="1" destOrd="0" presId="urn:microsoft.com/office/officeart/2008/layout/IncreasingCircleProcess"/>
    <dgm:cxn modelId="{EF7E1C09-DDE1-4B08-9188-29499F05232A}" type="presParOf" srcId="{723DBF34-86D4-4A5A-8666-1B6DF5A036FB}" destId="{AC0E367F-7470-40FE-8410-C1D5D6EA266D}" srcOrd="2" destOrd="0" presId="urn:microsoft.com/office/officeart/2008/layout/IncreasingCircleProcess"/>
    <dgm:cxn modelId="{E67482C8-0730-4A25-945C-E3D240F2EFF5}" type="presParOf" srcId="{723DBF34-86D4-4A5A-8666-1B6DF5A036FB}" destId="{FFA2E8EE-F608-4006-8EDD-72865FE89EDC}" srcOrd="3" destOrd="0" presId="urn:microsoft.com/office/officeart/2008/layout/Increasing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6B9393-D26D-4197-9003-7F8DC95C5678}">
      <dsp:nvSpPr>
        <dsp:cNvPr id="0" name=""/>
        <dsp:cNvSpPr/>
      </dsp:nvSpPr>
      <dsp:spPr>
        <a:xfrm>
          <a:off x="4474" y="0"/>
          <a:ext cx="440606" cy="440606"/>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EE80837-C59D-4317-91A9-18BF2CA9576B}">
      <dsp:nvSpPr>
        <dsp:cNvPr id="0" name=""/>
        <dsp:cNvSpPr/>
      </dsp:nvSpPr>
      <dsp:spPr>
        <a:xfrm>
          <a:off x="48535" y="44060"/>
          <a:ext cx="352484" cy="352484"/>
        </a:xfrm>
        <a:prstGeom prst="chord">
          <a:avLst>
            <a:gd name="adj1" fmla="val 0"/>
            <a:gd name="adj2" fmla="val 108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BFDDBC4-DE59-49C0-A82A-ED23F6737A31}">
      <dsp:nvSpPr>
        <dsp:cNvPr id="0" name=""/>
        <dsp:cNvSpPr/>
      </dsp:nvSpPr>
      <dsp:spPr>
        <a:xfrm>
          <a:off x="536873" y="529849"/>
          <a:ext cx="1303459" cy="1854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l" defTabSz="577850">
            <a:lnSpc>
              <a:spcPct val="90000"/>
            </a:lnSpc>
            <a:spcBef>
              <a:spcPct val="0"/>
            </a:spcBef>
            <a:spcAft>
              <a:spcPct val="35000"/>
            </a:spcAft>
            <a:buNone/>
          </a:pPr>
          <a:r>
            <a:rPr lang="sk-SK" sz="1300" kern="1200" dirty="0"/>
            <a:t>(</a:t>
          </a:r>
          <a:r>
            <a:rPr lang="en-US" sz="1300" kern="1200" noProof="0" dirty="0"/>
            <a:t>runs at school</a:t>
          </a:r>
          <a:r>
            <a:rPr lang="sk-SK" sz="1300" kern="1200" dirty="0"/>
            <a:t>)</a:t>
          </a:r>
        </a:p>
      </dsp:txBody>
      <dsp:txXfrm>
        <a:off x="536873" y="529849"/>
        <a:ext cx="1303459" cy="1854217"/>
      </dsp:txXfrm>
    </dsp:sp>
    <dsp:sp modelId="{4422847D-3BFB-4B6C-8472-0FB43EE66C99}">
      <dsp:nvSpPr>
        <dsp:cNvPr id="0" name=""/>
        <dsp:cNvSpPr/>
      </dsp:nvSpPr>
      <dsp:spPr>
        <a:xfrm>
          <a:off x="536873" y="0"/>
          <a:ext cx="1303459" cy="44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marL="0" lvl="0" indent="0" algn="l" defTabSz="577850">
            <a:lnSpc>
              <a:spcPct val="90000"/>
            </a:lnSpc>
            <a:spcBef>
              <a:spcPct val="0"/>
            </a:spcBef>
            <a:spcAft>
              <a:spcPct val="35000"/>
            </a:spcAft>
            <a:buNone/>
          </a:pPr>
          <a:r>
            <a:rPr lang="en-US" sz="1300" kern="1200" noProof="0" dirty="0"/>
            <a:t>Theoretical education</a:t>
          </a:r>
        </a:p>
      </dsp:txBody>
      <dsp:txXfrm>
        <a:off x="536873" y="0"/>
        <a:ext cx="1303459" cy="440606"/>
      </dsp:txXfrm>
    </dsp:sp>
    <dsp:sp modelId="{597F0843-6887-4972-865F-AB094F89B400}">
      <dsp:nvSpPr>
        <dsp:cNvPr id="0" name=""/>
        <dsp:cNvSpPr/>
      </dsp:nvSpPr>
      <dsp:spPr>
        <a:xfrm>
          <a:off x="3384166" y="0"/>
          <a:ext cx="440606" cy="440606"/>
        </a:xfrm>
        <a:prstGeom prst="ellipse">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523BE3-9C51-4987-B9FE-AD05D42613E7}">
      <dsp:nvSpPr>
        <dsp:cNvPr id="0" name=""/>
        <dsp:cNvSpPr/>
      </dsp:nvSpPr>
      <dsp:spPr>
        <a:xfrm>
          <a:off x="3428227" y="44060"/>
          <a:ext cx="352484" cy="352484"/>
        </a:xfrm>
        <a:prstGeom prst="chord">
          <a:avLst>
            <a:gd name="adj1" fmla="val 16200000"/>
            <a:gd name="adj2" fmla="val 1620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C0E367F-7470-40FE-8410-C1D5D6EA266D}">
      <dsp:nvSpPr>
        <dsp:cNvPr id="0" name=""/>
        <dsp:cNvSpPr/>
      </dsp:nvSpPr>
      <dsp:spPr>
        <a:xfrm>
          <a:off x="1936601" y="524212"/>
          <a:ext cx="5272337" cy="18542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t" anchorCtr="0">
          <a:noAutofit/>
        </a:bodyPr>
        <a:lstStyle/>
        <a:p>
          <a:pPr marL="0" lvl="0" indent="0" algn="l" defTabSz="577850">
            <a:lnSpc>
              <a:spcPct val="90000"/>
            </a:lnSpc>
            <a:spcBef>
              <a:spcPct val="0"/>
            </a:spcBef>
            <a:spcAft>
              <a:spcPct val="35000"/>
            </a:spcAft>
            <a:buNone/>
          </a:pPr>
          <a:r>
            <a:rPr lang="sk-SK" sz="1300" kern="1200" dirty="0"/>
            <a:t>(</a:t>
          </a:r>
          <a:r>
            <a:rPr lang="en-US" sz="1300" kern="1200" noProof="0" dirty="0"/>
            <a:t>runs at employer in range of min.50-60% of the study</a:t>
          </a:r>
          <a:r>
            <a:rPr lang="sk-SK" sz="1300" kern="1200" noProof="0" dirty="0"/>
            <a:t>)</a:t>
          </a:r>
          <a:endParaRPr lang="en-US" sz="1300" kern="1200" noProof="0" dirty="0"/>
        </a:p>
      </dsp:txBody>
      <dsp:txXfrm>
        <a:off x="1936601" y="524212"/>
        <a:ext cx="5272337" cy="1854217"/>
      </dsp:txXfrm>
    </dsp:sp>
    <dsp:sp modelId="{FFA2E8EE-F608-4006-8EDD-72865FE89EDC}">
      <dsp:nvSpPr>
        <dsp:cNvPr id="0" name=""/>
        <dsp:cNvSpPr/>
      </dsp:nvSpPr>
      <dsp:spPr>
        <a:xfrm>
          <a:off x="3916565" y="0"/>
          <a:ext cx="1303459" cy="4406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b" anchorCtr="0">
          <a:noAutofit/>
        </a:bodyPr>
        <a:lstStyle/>
        <a:p>
          <a:pPr marL="0" lvl="0" indent="0" algn="l" defTabSz="577850">
            <a:lnSpc>
              <a:spcPct val="90000"/>
            </a:lnSpc>
            <a:spcBef>
              <a:spcPct val="0"/>
            </a:spcBef>
            <a:spcAft>
              <a:spcPct val="35000"/>
            </a:spcAft>
            <a:buNone/>
          </a:pPr>
          <a:r>
            <a:rPr lang="en-US" sz="1300" kern="1200" noProof="0" dirty="0"/>
            <a:t>Practical education</a:t>
          </a:r>
        </a:p>
      </dsp:txBody>
      <dsp:txXfrm>
        <a:off x="3916565" y="0"/>
        <a:ext cx="1303459" cy="440606"/>
      </dsp:txXfrm>
    </dsp:sp>
  </dsp:spTree>
</dsp:drawing>
</file>

<file path=ppt/diagrams/layout1.xml><?xml version="1.0" encoding="utf-8"?>
<dgm:layoutDef xmlns:dgm="http://schemas.openxmlformats.org/drawingml/2006/diagram" xmlns:a="http://schemas.openxmlformats.org/drawingml/2006/main" uniqueId="urn:microsoft.com/office/officeart/2008/layout/IncreasingCircleProcess">
  <dgm:title val=""/>
  <dgm:desc val=""/>
  <dgm:catLst>
    <dgm:cat type="list" pri="8300"/>
    <dgm:cat type="process" pri="43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param type="horzAlign" val="ctr"/>
          <dgm:param type="vertAlign" val="t"/>
        </dgm:alg>
      </dgm:if>
      <dgm:else name="Name3">
        <dgm:alg type="lin">
          <dgm:param type="linDir" val="fromR"/>
          <dgm:param type="horzAlign" val="ctr"/>
          <dgm:param type="vertAlign" val="t"/>
        </dgm:alg>
      </dgm:else>
    </dgm:choose>
    <dgm:shape xmlns:r="http://schemas.openxmlformats.org/officeDocument/2006/relationships" r:blip="">
      <dgm:adjLst/>
    </dgm:shape>
    <dgm:constrLst>
      <dgm:constr type="primFontSz" for="des" forName="Child" val="65"/>
      <dgm:constr type="primFontSz" for="des" forName="Parent" val="65"/>
      <dgm:constr type="primFontSz" for="des" forName="Child" refType="primFontSz" refFor="des" refForName="Parent" op="lte"/>
      <dgm:constr type="w" for="ch" forName="composite" refType="w"/>
      <dgm:constr type="h" for="ch" forName="composite" refType="h"/>
      <dgm:constr type="sp" refType="w" refFor="ch" refForName="composite" op="equ" fact="0.05"/>
      <dgm:constr type="w" for="ch" forName="sibTrans" refType="h" refFor="ch" refForName="composite" op="equ" fact="0.04"/>
    </dgm:constrLst>
    <dgm:forEach name="nodesForEach" axis="ch" ptType="node" cnt="7">
      <dgm:layoutNode name="composite">
        <dgm:alg type="composite">
          <dgm:param type="ar" val="0.8"/>
        </dgm:alg>
        <dgm:choose name="Name4">
          <dgm:if name="Name5" func="var" arg="dir" op="equ" val="norm">
            <dgm:constrLst>
              <dgm:constr type="l" for="ch" forName="Child" refType="w" fact="0.29"/>
              <dgm:constr type="t" for="ch" forName="Child" refType="h" fact="0.192"/>
              <dgm:constr type="w" for="ch" forName="Child" refType="w" fact="0.71"/>
              <dgm:constr type="h" for="ch" forName="Child" refType="h" fact="0.808"/>
              <dgm:constr type="l" for="ch" forName="Parent" refType="w" fact="0.29"/>
              <dgm:constr type="t" for="ch" forName="Parent" refType="h" fact="0"/>
              <dgm:constr type="w" for="ch" forName="Parent" refType="w" fact="0.71"/>
              <dgm:constr type="h" for="ch" forName="Parent" refType="h" fact="0.192"/>
              <dgm:constr type="l" for="ch" forName="BackAccent" refType="w" fact="0"/>
              <dgm:constr type="t" for="ch" forName="BackAccent" refType="h" fact="0"/>
              <dgm:constr type="w" for="ch" forName="BackAccent" refType="w" fact="0.24"/>
              <dgm:constr type="h" for="ch" forName="BackAccent" refType="h" fact="0.192"/>
              <dgm:constr type="l" for="ch" forName="Accent" refType="w" fact="0.024"/>
              <dgm:constr type="t" for="ch" forName="Accent" refType="h" fact="0.0192"/>
              <dgm:constr type="w" for="ch" forName="Accent" refType="w" fact="0.192"/>
              <dgm:constr type="h" for="ch" forName="Accent" refType="h" fact="0.1536"/>
            </dgm:constrLst>
          </dgm:if>
          <dgm:else name="Name6">
            <dgm:constrLst>
              <dgm:constr type="r" for="ch" forName="Child" refType="w" fact="0.71"/>
              <dgm:constr type="t" for="ch" forName="Child" refType="h" fact="0.192"/>
              <dgm:constr type="w" for="ch" forName="Child" refType="w" fact="0.71"/>
              <dgm:constr type="h" for="ch" forName="Child" refType="h" fact="0.808"/>
              <dgm:constr type="r" for="ch" forName="Parent" refType="w" fact="0.71"/>
              <dgm:constr type="t" for="ch" forName="Parent" refType="h" fact="0"/>
              <dgm:constr type="w" for="ch" forName="Parent" refType="w" fact="0.71"/>
              <dgm:constr type="h" for="ch" forName="Parent" refType="h" fact="0.192"/>
              <dgm:constr type="r" for="ch" forName="BackAccent" refType="w"/>
              <dgm:constr type="t" for="ch" forName="BackAccent" refType="h" fact="0"/>
              <dgm:constr type="w" for="ch" forName="BackAccent" refType="w" fact="0.24"/>
              <dgm:constr type="h" for="ch" forName="BackAccent" refType="h" fact="0.192"/>
              <dgm:constr type="r" for="ch" forName="Accent" refType="w" fact="0.976"/>
              <dgm:constr type="t" for="ch" forName="Accent" refType="h" fact="0.0192"/>
              <dgm:constr type="w" for="ch" forName="Accent" refType="w" fact="0.192"/>
              <dgm:constr type="h" for="ch" forName="Accent" refType="h" fact="0.1536"/>
            </dgm:constrLst>
          </dgm:else>
        </dgm:choose>
        <dgm:layoutNode name="BackAccent" styleLbl="bgShp">
          <dgm:alg type="sp"/>
          <dgm:shape xmlns:r="http://schemas.openxmlformats.org/officeDocument/2006/relationships" type="ellipse" r:blip="">
            <dgm:adjLst/>
          </dgm:shape>
          <dgm:presOf/>
        </dgm:layoutNode>
        <dgm:layoutNode name="Accent" styleLbl="alignNode1">
          <dgm:alg type="sp"/>
          <dgm:choose name="Name7">
            <dgm:if name="Name8" axis="precedSib" ptType="node" func="cnt" op="equ" val="0">
              <dgm:choose name="Name9">
                <dgm:if name="Name10" axis="followSib" ptType="node" func="cnt" op="equ" val="0">
                  <dgm:shape xmlns:r="http://schemas.openxmlformats.org/officeDocument/2006/relationships" type="chord" r:blip="">
                    <dgm:adjLst>
                      <dgm:adj idx="1" val="-90"/>
                      <dgm:adj idx="2" val="-90"/>
                    </dgm:adjLst>
                  </dgm:shape>
                </dgm:if>
                <dgm:if name="Name11" axis="followSib" ptType="node" func="cnt" op="equ" val="1">
                  <dgm:shape xmlns:r="http://schemas.openxmlformats.org/officeDocument/2006/relationships" type="chord" r:blip="">
                    <dgm:adjLst>
                      <dgm:adj idx="1" val="0"/>
                      <dgm:adj idx="2" val="180"/>
                    </dgm:adjLst>
                  </dgm:shape>
                </dgm:if>
                <dgm:if name="Name12" axis="followSib" ptType="node" func="cnt" op="equ" val="2">
                  <dgm:shape xmlns:r="http://schemas.openxmlformats.org/officeDocument/2006/relationships" type="chord" r:blip="">
                    <dgm:adjLst>
                      <dgm:adj idx="1" val="19.4712"/>
                      <dgm:adj idx="2" val="160.5288"/>
                    </dgm:adjLst>
                  </dgm:shape>
                </dgm:if>
                <dgm:if name="Name13" axis="followSib" ptType="node" func="cnt" op="equ" val="3">
                  <dgm:shape xmlns:r="http://schemas.openxmlformats.org/officeDocument/2006/relationships" type="chord" r:blip="">
                    <dgm:adjLst>
                      <dgm:adj idx="1" val="30"/>
                      <dgm:adj idx="2" val="150"/>
                    </dgm:adjLst>
                  </dgm:shape>
                </dgm:if>
                <dgm:if name="Name14" axis="followSib" ptType="node" func="cnt" op="equ" val="4">
                  <dgm:shape xmlns:r="http://schemas.openxmlformats.org/officeDocument/2006/relationships" type="chord" r:blip="">
                    <dgm:adjLst>
                      <dgm:adj idx="1" val="38.8699"/>
                      <dgm:adj idx="2" val="143.1301"/>
                    </dgm:adjLst>
                  </dgm:shape>
                </dgm:if>
                <dgm:if name="Name15" axis="followSib" ptType="node" func="cnt" op="equ" val="5">
                  <dgm:shape xmlns:r="http://schemas.openxmlformats.org/officeDocument/2006/relationships" type="chord" r:blip="">
                    <dgm:adjLst>
                      <dgm:adj idx="1" val="41.8103"/>
                      <dgm:adj idx="2" val="138.1897"/>
                    </dgm:adjLst>
                  </dgm:shape>
                </dgm:if>
                <dgm:else name="Name16">
                  <dgm:shape xmlns:r="http://schemas.openxmlformats.org/officeDocument/2006/relationships" type="chord" r:blip="">
                    <dgm:adjLst>
                      <dgm:adj idx="1" val="45.5847"/>
                      <dgm:adj idx="2" val="134.4153"/>
                    </dgm:adjLst>
                  </dgm:shape>
                </dgm:else>
              </dgm:choose>
            </dgm:if>
            <dgm:if name="Name17" axis="precedSib" ptType="node" func="cnt" op="equ" val="1">
              <dgm:choose name="Name18">
                <dgm:if name="Name19" axis="followSib" ptType="node" func="cnt" op="equ" val="0">
                  <dgm:shape xmlns:r="http://schemas.openxmlformats.org/officeDocument/2006/relationships" type="chord" r:blip="">
                    <dgm:adjLst>
                      <dgm:adj idx="1" val="-90"/>
                      <dgm:adj idx="2" val="-90"/>
                    </dgm:adjLst>
                  </dgm:shape>
                </dgm:if>
                <dgm:if name="Name20" axis="followSib" ptType="node" func="cnt" op="equ" val="1">
                  <dgm:shape xmlns:r="http://schemas.openxmlformats.org/officeDocument/2006/relationships" type="chord" r:blip="">
                    <dgm:adjLst>
                      <dgm:adj idx="1" val="-19.4712"/>
                      <dgm:adj idx="2" val="-160.5288"/>
                    </dgm:adjLst>
                  </dgm:shape>
                </dgm:if>
                <dgm:if name="Name21" axis="followSib" ptType="node" func="cnt" op="equ" val="2">
                  <dgm:shape xmlns:r="http://schemas.openxmlformats.org/officeDocument/2006/relationships" type="chord" r:blip="">
                    <dgm:adjLst>
                      <dgm:adj idx="1" val="0"/>
                      <dgm:adj idx="2" val="180"/>
                    </dgm:adjLst>
                  </dgm:shape>
                </dgm:if>
                <dgm:if name="Name22" axis="followSib" ptType="node" func="cnt" op="equ" val="3">
                  <dgm:shape xmlns:r="http://schemas.openxmlformats.org/officeDocument/2006/relationships" type="chord" r:blip="">
                    <dgm:adjLst>
                      <dgm:adj idx="1" val="11.537"/>
                      <dgm:adj idx="2" val="168.463"/>
                    </dgm:adjLst>
                  </dgm:shape>
                </dgm:if>
                <dgm:if name="Name23" axis="followSib" ptType="node" func="cnt" op="equ" val="4">
                  <dgm:shape xmlns:r="http://schemas.openxmlformats.org/officeDocument/2006/relationships" type="chord" r:blip="">
                    <dgm:adjLst>
                      <dgm:adj idx="1" val="19.4712"/>
                      <dgm:adj idx="2" val="160.5288"/>
                    </dgm:adjLst>
                  </dgm:shape>
                </dgm:if>
                <dgm:else name="Name24">
                  <dgm:shape xmlns:r="http://schemas.openxmlformats.org/officeDocument/2006/relationships" type="chord" r:blip="">
                    <dgm:adjLst>
                      <dgm:adj idx="1" val="25.3769"/>
                      <dgm:adj idx="2" val="154.6231"/>
                    </dgm:adjLst>
                  </dgm:shape>
                </dgm:else>
              </dgm:choose>
            </dgm:if>
            <dgm:if name="Name25" axis="precedSib" ptType="node" func="cnt" op="equ" val="2">
              <dgm:choose name="Name26">
                <dgm:if name="Name27" axis="followSib" ptType="node" func="cnt" op="equ" val="0">
                  <dgm:shape xmlns:r="http://schemas.openxmlformats.org/officeDocument/2006/relationships" type="chord" r:blip="">
                    <dgm:adjLst>
                      <dgm:adj idx="1" val="-90"/>
                      <dgm:adj idx="2" val="-90"/>
                    </dgm:adjLst>
                  </dgm:shape>
                </dgm:if>
                <dgm:if name="Name28" axis="followSib" ptType="node" func="cnt" op="equ" val="1">
                  <dgm:shape xmlns:r="http://schemas.openxmlformats.org/officeDocument/2006/relationships" type="chord" r:blip="">
                    <dgm:adjLst>
                      <dgm:adj idx="1" val="-30"/>
                      <dgm:adj idx="2" val="-150"/>
                    </dgm:adjLst>
                  </dgm:shape>
                </dgm:if>
                <dgm:if name="Name29" axis="followSib" ptType="node" func="cnt" op="equ" val="2">
                  <dgm:shape xmlns:r="http://schemas.openxmlformats.org/officeDocument/2006/relationships" type="chord" r:blip="">
                    <dgm:adjLst>
                      <dgm:adj idx="1" val="-11.537"/>
                      <dgm:adj idx="2" val="-168.463"/>
                    </dgm:adjLst>
                  </dgm:shape>
                </dgm:if>
                <dgm:if name="Name30" axis="followSib" ptType="node" func="cnt" op="equ" val="3">
                  <dgm:shape xmlns:r="http://schemas.openxmlformats.org/officeDocument/2006/relationships" type="chord" r:blip="">
                    <dgm:adjLst>
                      <dgm:adj idx="1" val="0"/>
                      <dgm:adj idx="2" val="180"/>
                    </dgm:adjLst>
                  </dgm:shape>
                </dgm:if>
                <dgm:else name="Name31">
                  <dgm:shape xmlns:r="http://schemas.openxmlformats.org/officeDocument/2006/relationships" type="chord" r:blip="">
                    <dgm:adjLst>
                      <dgm:adj idx="1" val="8.2133"/>
                      <dgm:adj idx="2" val="171.7867"/>
                    </dgm:adjLst>
                  </dgm:shape>
                </dgm:else>
              </dgm:choose>
            </dgm:if>
            <dgm:if name="Name32" axis="precedSib" ptType="node" func="cnt" op="equ" val="3">
              <dgm:choose name="Name33">
                <dgm:if name="Name34" axis="followSib" ptType="node" func="cnt" op="equ" val="0">
                  <dgm:shape xmlns:r="http://schemas.openxmlformats.org/officeDocument/2006/relationships" type="chord" r:blip="">
                    <dgm:adjLst>
                      <dgm:adj idx="1" val="-90"/>
                      <dgm:adj idx="2" val="-90"/>
                    </dgm:adjLst>
                  </dgm:shape>
                </dgm:if>
                <dgm:if name="Name35" axis="followSib" ptType="node" func="cnt" op="equ" val="1">
                  <dgm:shape xmlns:r="http://schemas.openxmlformats.org/officeDocument/2006/relationships" type="chord" r:blip="">
                    <dgm:adjLst>
                      <dgm:adj idx="1" val="-38.8699"/>
                      <dgm:adj idx="2" val="-143.1301"/>
                    </dgm:adjLst>
                  </dgm:shape>
                </dgm:if>
                <dgm:if name="Name36" axis="followSib" ptType="node" func="cnt" op="equ" val="2">
                  <dgm:shape xmlns:r="http://schemas.openxmlformats.org/officeDocument/2006/relationships" type="chord" r:blip="">
                    <dgm:adjLst>
                      <dgm:adj idx="1" val="-19.4712"/>
                      <dgm:adj idx="2" val="-160.5288"/>
                    </dgm:adjLst>
                  </dgm:shape>
                </dgm:if>
                <dgm:else name="Name37">
                  <dgm:shape xmlns:r="http://schemas.openxmlformats.org/officeDocument/2006/relationships" type="chord" r:blip="">
                    <dgm:adjLst>
                      <dgm:adj idx="1" val="-8.2133"/>
                      <dgm:adj idx="2" val="-171.7867"/>
                    </dgm:adjLst>
                  </dgm:shape>
                </dgm:else>
              </dgm:choose>
            </dgm:if>
            <dgm:if name="Name38" axis="precedSib" ptType="node" func="cnt" op="equ" val="4">
              <dgm:choose name="Name39">
                <dgm:if name="Name40" axis="followSib" ptType="node" func="cnt" op="equ" val="0">
                  <dgm:shape xmlns:r="http://schemas.openxmlformats.org/officeDocument/2006/relationships" type="chord" r:blip="">
                    <dgm:adjLst>
                      <dgm:adj idx="1" val="-90"/>
                      <dgm:adj idx="2" val="-90"/>
                    </dgm:adjLst>
                  </dgm:shape>
                </dgm:if>
                <dgm:if name="Name41" axis="followSib" ptType="node" func="cnt" op="equ" val="1">
                  <dgm:shape xmlns:r="http://schemas.openxmlformats.org/officeDocument/2006/relationships" type="chord" r:blip="">
                    <dgm:adjLst>
                      <dgm:adj idx="1" val="-41.8103"/>
                      <dgm:adj idx="2" val="-138.1897"/>
                    </dgm:adjLst>
                  </dgm:shape>
                </dgm:if>
                <dgm:else name="Name42">
                  <dgm:shape xmlns:r="http://schemas.openxmlformats.org/officeDocument/2006/relationships" type="chord" r:blip="">
                    <dgm:adjLst>
                      <dgm:adj idx="1" val="-25.3769"/>
                      <dgm:adj idx="2" val="-154.6231"/>
                    </dgm:adjLst>
                  </dgm:shape>
                </dgm:else>
              </dgm:choose>
            </dgm:if>
            <dgm:if name="Name43" axis="precedSib" ptType="node" func="cnt" op="equ" val="5">
              <dgm:choose name="Name44">
                <dgm:if name="Name45" axis="followSib" ptType="node" func="cnt" op="equ" val="0">
                  <dgm:shape xmlns:r="http://schemas.openxmlformats.org/officeDocument/2006/relationships" type="chord" r:blip="">
                    <dgm:adjLst>
                      <dgm:adj idx="1" val="-90"/>
                      <dgm:adj idx="2" val="-90"/>
                    </dgm:adjLst>
                  </dgm:shape>
                </dgm:if>
                <dgm:else name="Name46">
                  <dgm:shape xmlns:r="http://schemas.openxmlformats.org/officeDocument/2006/relationships" type="chord" r:blip="">
                    <dgm:adjLst>
                      <dgm:adj idx="1" val="-45.5847"/>
                      <dgm:adj idx="2" val="-134.4153"/>
                    </dgm:adjLst>
                  </dgm:shape>
                </dgm:else>
              </dgm:choose>
            </dgm:if>
            <dgm:else name="Name47">
              <dgm:shape xmlns:r="http://schemas.openxmlformats.org/officeDocument/2006/relationships" type="chord" r:blip="">
                <dgm:adjLst>
                  <dgm:adj idx="1" val="-90"/>
                  <dgm:adj idx="2" val="-90"/>
                </dgm:adjLst>
              </dgm:shape>
            </dgm:else>
          </dgm:choose>
          <dgm:presOf/>
        </dgm:layoutNode>
        <dgm:layoutNode name="Child" styleLbl="revTx">
          <dgm:varLst>
            <dgm:chMax val="0"/>
            <dgm:chPref val="0"/>
            <dgm:bulletEnabled val="1"/>
          </dgm:varLst>
          <dgm:choose name="Name48">
            <dgm:if name="Name49" func="var" arg="dir" op="equ" val="norm">
              <dgm:alg type="tx">
                <dgm:param type="parTxLTRAlign" val="l"/>
                <dgm:param type="parTxRTLAlign" val="l"/>
                <dgm:param type="txAnchorVert" val="t"/>
              </dgm:alg>
            </dgm:if>
            <dgm:else name="Name50">
              <dgm:alg type="tx">
                <dgm:param type="parTxLTRAlign" val="r"/>
                <dgm:param type="parTxRTLAlign" val="r"/>
                <dgm:param type="txAnchorVert" val="t"/>
              </dgm:alg>
            </dgm:else>
          </dgm:choose>
          <dgm:choose name="Name51">
            <dgm:if name="Name52" axis="ch" ptType="node" func="cnt" op="gte" val="1">
              <dgm:shape xmlns:r="http://schemas.openxmlformats.org/officeDocument/2006/relationships" type="rect" r:blip="">
                <dgm:adjLst/>
              </dgm:shape>
            </dgm:if>
            <dgm:else name="Name53">
              <dgm:shape xmlns:r="http://schemas.openxmlformats.org/officeDocument/2006/relationships" type="rect" r:blip="" hideGeom="1">
                <dgm:adjLst/>
              </dgm:shape>
            </dgm:else>
          </dgm:choose>
          <dgm:choose name="Name54">
            <dgm:if name="Name55" axis="ch" ptType="node" func="cnt" op="gte" val="1">
              <dgm:presOf axis="des" ptType="node"/>
            </dgm:if>
            <dgm:else name="Name56">
              <dgm:presOf/>
            </dgm:else>
          </dgm:choos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revTx">
          <dgm:varLst>
            <dgm:chMax val="1"/>
            <dgm:chPref val="1"/>
            <dgm:bulletEnabled val="1"/>
          </dgm:varLst>
          <dgm:choose name="Name57">
            <dgm:if name="Name58" func="var" arg="dir" op="equ" val="norm">
              <dgm:alg type="tx">
                <dgm:param type="parTxLTRAlign" val="l"/>
                <dgm:param type="parTxRTLAlign" val="l"/>
                <dgm:param type="shpTxLTRAlignCh" val="l"/>
                <dgm:param type="shpTxRTLAlignCh" val="l"/>
                <dgm:param type="txAnchorVert" val="b"/>
                <dgm:param type="txAnchorVertCh" val="b"/>
              </dgm:alg>
            </dgm:if>
            <dgm:else name="Name59">
              <dgm:alg type="tx">
                <dgm:param type="parTxLTRAlign" val="r"/>
                <dgm:param type="parTxRTLAlign" val="r"/>
                <dgm:param type="shpTxLTRAlignCh" val="r"/>
                <dgm:param type="shpTxRTLAlignCh" val="r"/>
                <dgm:param type="txAnchorVert" val="b"/>
                <dgm:param type="txAnchorVertCh" val="b"/>
              </dgm:alg>
            </dgm:else>
          </dgm:choose>
          <dgm:shape xmlns:r="http://schemas.openxmlformats.org/officeDocument/2006/relationships" type="rect" r:blip="">
            <dgm:adjLst/>
          </dgm:shape>
          <dgm:presOf axis="self"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a:extLst>
              <a:ext uri="{FF2B5EF4-FFF2-40B4-BE49-F238E27FC236}">
                <a16:creationId xmlns:a16="http://schemas.microsoft.com/office/drawing/2014/main" id="{6412B88E-8E76-4662-83F8-3D8D8F195E55}"/>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objekt pre dátum 2">
            <a:extLst>
              <a:ext uri="{FF2B5EF4-FFF2-40B4-BE49-F238E27FC236}">
                <a16:creationId xmlns:a16="http://schemas.microsoft.com/office/drawing/2014/main" id="{22A59B8A-FDF9-48F4-B2EF-BFC973B9A4C3}"/>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C5F6DB0-E584-48B9-8B01-3FE982504F07}" type="datetimeFigureOut">
              <a:rPr lang="sk-SK" smtClean="0"/>
              <a:t>02.10.2017</a:t>
            </a:fld>
            <a:endParaRPr lang="sk-SK"/>
          </a:p>
        </p:txBody>
      </p:sp>
      <p:sp>
        <p:nvSpPr>
          <p:cNvPr id="4" name="Zástupný objekt pre pätu 3">
            <a:extLst>
              <a:ext uri="{FF2B5EF4-FFF2-40B4-BE49-F238E27FC236}">
                <a16:creationId xmlns:a16="http://schemas.microsoft.com/office/drawing/2014/main" id="{94DAB139-949C-41EC-A742-A041AE025952}"/>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5" name="Zástupný objekt pre číslo snímky 4">
            <a:extLst>
              <a:ext uri="{FF2B5EF4-FFF2-40B4-BE49-F238E27FC236}">
                <a16:creationId xmlns:a16="http://schemas.microsoft.com/office/drawing/2014/main" id="{BC679C43-4C70-4D00-9BE5-8B5FB929FAC6}"/>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6D6E1C8D-63A4-4B3E-869B-5379FCE78A2D}" type="slidenum">
              <a:rPr lang="sk-SK" smtClean="0"/>
              <a:t>‹#›</a:t>
            </a:fld>
            <a:endParaRPr lang="sk-SK"/>
          </a:p>
        </p:txBody>
      </p:sp>
    </p:spTree>
    <p:extLst>
      <p:ext uri="{BB962C8B-B14F-4D97-AF65-F5344CB8AC3E}">
        <p14:creationId xmlns:p14="http://schemas.microsoft.com/office/powerpoint/2010/main" val="2350923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hlavičky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k-SK"/>
          </a:p>
        </p:txBody>
      </p:sp>
      <p:sp>
        <p:nvSpPr>
          <p:cNvPr id="3" name="Zástupný symbol dátum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616C8BA8-AE67-441D-8477-2AB07E5A887B}" type="datetimeFigureOut">
              <a:rPr lang="sk-SK" smtClean="0"/>
              <a:t>02.10.2017</a:t>
            </a:fld>
            <a:endParaRPr lang="sk-SK"/>
          </a:p>
        </p:txBody>
      </p:sp>
      <p:sp>
        <p:nvSpPr>
          <p:cNvPr id="4" name="Zástupný symbol obrazu snímky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symbol poznámok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symbol päty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k-SK"/>
          </a:p>
        </p:txBody>
      </p:sp>
      <p:sp>
        <p:nvSpPr>
          <p:cNvPr id="7" name="Zástupný symbol čísla snímky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D6E119E-7FF8-49E1-993B-99F64AC78309}" type="slidenum">
              <a:rPr lang="sk-SK" smtClean="0"/>
              <a:t>‹#›</a:t>
            </a:fld>
            <a:endParaRPr lang="sk-SK"/>
          </a:p>
        </p:txBody>
      </p:sp>
    </p:spTree>
    <p:extLst>
      <p:ext uri="{BB962C8B-B14F-4D97-AF65-F5344CB8AC3E}">
        <p14:creationId xmlns:p14="http://schemas.microsoft.com/office/powerpoint/2010/main" val="3918371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1</a:t>
            </a:fld>
            <a:endParaRPr lang="sk-SK"/>
          </a:p>
        </p:txBody>
      </p:sp>
    </p:spTree>
    <p:extLst>
      <p:ext uri="{BB962C8B-B14F-4D97-AF65-F5344CB8AC3E}">
        <p14:creationId xmlns:p14="http://schemas.microsoft.com/office/powerpoint/2010/main" val="3394708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10</a:t>
            </a:fld>
            <a:endParaRPr lang="sk-SK"/>
          </a:p>
        </p:txBody>
      </p:sp>
    </p:spTree>
    <p:extLst>
      <p:ext uri="{BB962C8B-B14F-4D97-AF65-F5344CB8AC3E}">
        <p14:creationId xmlns:p14="http://schemas.microsoft.com/office/powerpoint/2010/main" val="4001332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2</a:t>
            </a:fld>
            <a:endParaRPr lang="sk-SK"/>
          </a:p>
        </p:txBody>
      </p:sp>
    </p:spTree>
    <p:extLst>
      <p:ext uri="{BB962C8B-B14F-4D97-AF65-F5344CB8AC3E}">
        <p14:creationId xmlns:p14="http://schemas.microsoft.com/office/powerpoint/2010/main" val="3392209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3</a:t>
            </a:fld>
            <a:endParaRPr lang="sk-SK"/>
          </a:p>
        </p:txBody>
      </p:sp>
    </p:spTree>
    <p:extLst>
      <p:ext uri="{BB962C8B-B14F-4D97-AF65-F5344CB8AC3E}">
        <p14:creationId xmlns:p14="http://schemas.microsoft.com/office/powerpoint/2010/main" val="3133636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4</a:t>
            </a:fld>
            <a:endParaRPr lang="sk-SK"/>
          </a:p>
        </p:txBody>
      </p:sp>
    </p:spTree>
    <p:extLst>
      <p:ext uri="{BB962C8B-B14F-4D97-AF65-F5344CB8AC3E}">
        <p14:creationId xmlns:p14="http://schemas.microsoft.com/office/powerpoint/2010/main" val="4156845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5</a:t>
            </a:fld>
            <a:endParaRPr lang="sk-SK"/>
          </a:p>
        </p:txBody>
      </p:sp>
    </p:spTree>
    <p:extLst>
      <p:ext uri="{BB962C8B-B14F-4D97-AF65-F5344CB8AC3E}">
        <p14:creationId xmlns:p14="http://schemas.microsoft.com/office/powerpoint/2010/main" val="1661742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6</a:t>
            </a:fld>
            <a:endParaRPr lang="sk-SK"/>
          </a:p>
        </p:txBody>
      </p:sp>
    </p:spTree>
    <p:extLst>
      <p:ext uri="{BB962C8B-B14F-4D97-AF65-F5344CB8AC3E}">
        <p14:creationId xmlns:p14="http://schemas.microsoft.com/office/powerpoint/2010/main" val="3943295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7</a:t>
            </a:fld>
            <a:endParaRPr lang="sk-SK"/>
          </a:p>
        </p:txBody>
      </p:sp>
    </p:spTree>
    <p:extLst>
      <p:ext uri="{BB962C8B-B14F-4D97-AF65-F5344CB8AC3E}">
        <p14:creationId xmlns:p14="http://schemas.microsoft.com/office/powerpoint/2010/main" val="3512125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8</a:t>
            </a:fld>
            <a:endParaRPr lang="sk-SK"/>
          </a:p>
        </p:txBody>
      </p:sp>
    </p:spTree>
    <p:extLst>
      <p:ext uri="{BB962C8B-B14F-4D97-AF65-F5344CB8AC3E}">
        <p14:creationId xmlns:p14="http://schemas.microsoft.com/office/powerpoint/2010/main" val="1183190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fld id="{6D6E119E-7FF8-49E1-993B-99F64AC78309}" type="slidenum">
              <a:rPr lang="sk-SK" smtClean="0"/>
              <a:t>9</a:t>
            </a:fld>
            <a:endParaRPr lang="sk-SK"/>
          </a:p>
        </p:txBody>
      </p:sp>
    </p:spTree>
    <p:extLst>
      <p:ext uri="{BB962C8B-B14F-4D97-AF65-F5344CB8AC3E}">
        <p14:creationId xmlns:p14="http://schemas.microsoft.com/office/powerpoint/2010/main" val="3622248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sk-SK"/>
              <a:t>Upravte štýly predlohy textu</a:t>
            </a:r>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k-SK"/>
              <a:t>Upravte štýl predlohy podnadpisov</a:t>
            </a:r>
          </a:p>
        </p:txBody>
      </p:sp>
      <p:sp>
        <p:nvSpPr>
          <p:cNvPr id="4" name="Zástupný symbol dátumu 3"/>
          <p:cNvSpPr>
            <a:spLocks noGrp="1"/>
          </p:cNvSpPr>
          <p:nvPr>
            <p:ph type="dt" sz="half" idx="10"/>
          </p:nvPr>
        </p:nvSpPr>
        <p:spPr/>
        <p:txBody>
          <a:bodyPr/>
          <a:lstStyle/>
          <a:p>
            <a:fld id="{131986B7-5C69-4A5D-85E4-92F5FB02609E}" type="datetime1">
              <a:rPr lang="sk-SK" smtClean="0"/>
              <a:t>02.10.2017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2919529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2FBEDA93-B63B-48DC-8780-22CFCF7A736B}" type="datetime1">
              <a:rPr lang="sk-SK" smtClean="0"/>
              <a:t>02.10.2017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1257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8724900" y="365125"/>
            <a:ext cx="2628900" cy="5811838"/>
          </a:xfrm>
        </p:spPr>
        <p:txBody>
          <a:bodyPr vert="eaVert"/>
          <a:lstStyle/>
          <a:p>
            <a:r>
              <a:rPr lang="sk-SK"/>
              <a:t>Upravte štýly predlohy textu</a:t>
            </a:r>
          </a:p>
        </p:txBody>
      </p:sp>
      <p:sp>
        <p:nvSpPr>
          <p:cNvPr id="3" name="Zástupný symbol zvislého textu 2"/>
          <p:cNvSpPr>
            <a:spLocks noGrp="1"/>
          </p:cNvSpPr>
          <p:nvPr>
            <p:ph type="body" orient="vert" idx="1"/>
          </p:nvPr>
        </p:nvSpPr>
        <p:spPr>
          <a:xfrm>
            <a:off x="838200" y="365125"/>
            <a:ext cx="7734300" cy="5811838"/>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F03D6415-CD06-4727-B6B2-E63AB83E0C7A}" type="datetime1">
              <a:rPr lang="sk-SK" smtClean="0"/>
              <a:t>02.10.2017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1249832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10"/>
          </p:nvPr>
        </p:nvSpPr>
        <p:spPr/>
        <p:txBody>
          <a:bodyPr/>
          <a:lstStyle/>
          <a:p>
            <a:fld id="{2F9805BA-EFED-4EFD-B2C8-BCA137DEFE20}" type="datetime1">
              <a:rPr lang="sk-SK" smtClean="0"/>
              <a:t>02.10.2017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27368757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sk-SK"/>
              <a:t>Upravte štýly predlohy textu</a:t>
            </a:r>
          </a:p>
        </p:txBody>
      </p:sp>
      <p:sp>
        <p:nvSpPr>
          <p:cNvPr id="3" name="Zástupný symbol tex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k-SK"/>
              <a:t>Upravte štýl predlohy textu.</a:t>
            </a:r>
          </a:p>
        </p:txBody>
      </p:sp>
      <p:sp>
        <p:nvSpPr>
          <p:cNvPr id="4" name="Zástupný symbol dátumu 3"/>
          <p:cNvSpPr>
            <a:spLocks noGrp="1"/>
          </p:cNvSpPr>
          <p:nvPr>
            <p:ph type="dt" sz="half" idx="10"/>
          </p:nvPr>
        </p:nvSpPr>
        <p:spPr/>
        <p:txBody>
          <a:bodyPr/>
          <a:lstStyle/>
          <a:p>
            <a:fld id="{48704713-D10A-45E2-8F59-E9349EA2A635}" type="datetime1">
              <a:rPr lang="sk-SK" smtClean="0"/>
              <a:t>02.10.2017</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716545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obsahu 2"/>
          <p:cNvSpPr>
            <a:spLocks noGrp="1"/>
          </p:cNvSpPr>
          <p:nvPr>
            <p:ph sz="half" idx="1"/>
          </p:nvPr>
        </p:nvSpPr>
        <p:spPr>
          <a:xfrm>
            <a:off x="838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6172200" y="1825625"/>
            <a:ext cx="5181600" cy="435133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dátumu 4"/>
          <p:cNvSpPr>
            <a:spLocks noGrp="1"/>
          </p:cNvSpPr>
          <p:nvPr>
            <p:ph type="dt" sz="half" idx="10"/>
          </p:nvPr>
        </p:nvSpPr>
        <p:spPr/>
        <p:txBody>
          <a:bodyPr/>
          <a:lstStyle/>
          <a:p>
            <a:fld id="{64C27746-0179-4D9E-81B9-4B0AF0D903BE}" type="datetime1">
              <a:rPr lang="sk-SK" smtClean="0"/>
              <a:t>02.10.2017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755721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sk-SK"/>
              <a:t>Upravte štýly predlohy textu</a:t>
            </a:r>
          </a:p>
        </p:txBody>
      </p:sp>
      <p:sp>
        <p:nvSpPr>
          <p:cNvPr id="3" name="Zástupný symbol tex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839788" y="2505075"/>
            <a:ext cx="5157787"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6172200" y="2505075"/>
            <a:ext cx="5183188" cy="3684588"/>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Zástupný symbol dátumu 6"/>
          <p:cNvSpPr>
            <a:spLocks noGrp="1"/>
          </p:cNvSpPr>
          <p:nvPr>
            <p:ph type="dt" sz="half" idx="10"/>
          </p:nvPr>
        </p:nvSpPr>
        <p:spPr/>
        <p:txBody>
          <a:bodyPr/>
          <a:lstStyle/>
          <a:p>
            <a:fld id="{A93EA061-FAE9-4785-94C8-3CE8D00754EE}" type="datetime1">
              <a:rPr lang="sk-SK" smtClean="0"/>
              <a:t>02.10.2017</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327012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p>
        </p:txBody>
      </p:sp>
      <p:sp>
        <p:nvSpPr>
          <p:cNvPr id="3" name="Zástupný symbol dátumu 2"/>
          <p:cNvSpPr>
            <a:spLocks noGrp="1"/>
          </p:cNvSpPr>
          <p:nvPr>
            <p:ph type="dt" sz="half" idx="10"/>
          </p:nvPr>
        </p:nvSpPr>
        <p:spPr/>
        <p:txBody>
          <a:bodyPr/>
          <a:lstStyle/>
          <a:p>
            <a:fld id="{F06F8953-B07D-4CA0-8CAF-FB690F174AEE}" type="datetime1">
              <a:rPr lang="sk-SK" smtClean="0"/>
              <a:t>02.10.2017</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3310613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547BB223-4998-4338-B1B8-37C88AEE8DEB}" type="datetime1">
              <a:rPr lang="sk-SK" smtClean="0"/>
              <a:t>02.10.2017</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4218739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sah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34C23F79-B1C3-4004-BD56-8811B1106456}" type="datetime1">
              <a:rPr lang="sk-SK" smtClean="0"/>
              <a:t>02.10.2017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387900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sk-SK"/>
              <a:t>Upravte štýly predlohy textu</a:t>
            </a:r>
          </a:p>
        </p:txBody>
      </p:sp>
      <p:sp>
        <p:nvSpPr>
          <p:cNvPr id="3" name="Zástupný symbol obrázka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Upravte štýl predlohy textu.</a:t>
            </a:r>
          </a:p>
        </p:txBody>
      </p:sp>
      <p:sp>
        <p:nvSpPr>
          <p:cNvPr id="5" name="Zástupný symbol dátumu 4"/>
          <p:cNvSpPr>
            <a:spLocks noGrp="1"/>
          </p:cNvSpPr>
          <p:nvPr>
            <p:ph type="dt" sz="half" idx="10"/>
          </p:nvPr>
        </p:nvSpPr>
        <p:spPr/>
        <p:txBody>
          <a:bodyPr/>
          <a:lstStyle/>
          <a:p>
            <a:fld id="{AC9C9CB3-05DB-4B63-881C-F8E4C43E69F2}" type="datetime1">
              <a:rPr lang="sk-SK" smtClean="0"/>
              <a:t>02.10.2017</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8A847656-914C-4E96-9277-828ADB3DAC19}" type="slidenum">
              <a:rPr lang="sk-SK" smtClean="0"/>
              <a:t>‹#›</a:t>
            </a:fld>
            <a:endParaRPr lang="sk-SK"/>
          </a:p>
        </p:txBody>
      </p:sp>
    </p:spTree>
    <p:extLst>
      <p:ext uri="{BB962C8B-B14F-4D97-AF65-F5344CB8AC3E}">
        <p14:creationId xmlns:p14="http://schemas.microsoft.com/office/powerpoint/2010/main" val="1219477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k-SK"/>
              <a:t>Upravte štýly predlohy textu</a:t>
            </a:r>
          </a:p>
        </p:txBody>
      </p:sp>
      <p:sp>
        <p:nvSpPr>
          <p:cNvPr id="3" name="Zástupný symbol tex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dátum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986FDB-82A5-401E-A33A-A8A3E5312DF3}" type="datetime1">
              <a:rPr lang="sk-SK" smtClean="0"/>
              <a:t>02.10.2017</a:t>
            </a:fld>
            <a:endParaRPr lang="sk-SK"/>
          </a:p>
        </p:txBody>
      </p:sp>
      <p:sp>
        <p:nvSpPr>
          <p:cNvPr id="5" name="Zástupný symbol päty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847656-914C-4E96-9277-828ADB3DAC19}" type="slidenum">
              <a:rPr lang="sk-SK" smtClean="0"/>
              <a:t>‹#›</a:t>
            </a:fld>
            <a:endParaRPr lang="sk-SK"/>
          </a:p>
        </p:txBody>
      </p:sp>
    </p:spTree>
    <p:extLst>
      <p:ext uri="{BB962C8B-B14F-4D97-AF65-F5344CB8AC3E}">
        <p14:creationId xmlns:p14="http://schemas.microsoft.com/office/powerpoint/2010/main" val="728551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6.png"/><Relationship Id="rId5" Type="http://schemas.openxmlformats.org/officeDocument/2006/relationships/diagramQuickStyle" Target="../diagrams/quickStyle1.xml"/><Relationship Id="rId15" Type="http://schemas.openxmlformats.org/officeDocument/2006/relationships/image" Target="../media/image9.png"/><Relationship Id="rId10" Type="http://schemas.openxmlformats.org/officeDocument/2006/relationships/image" Target="../media/image2.jpeg"/><Relationship Id="rId4" Type="http://schemas.openxmlformats.org/officeDocument/2006/relationships/diagramLayout" Target="../diagrams/layout1.xml"/><Relationship Id="rId9" Type="http://schemas.openxmlformats.org/officeDocument/2006/relationships/image" Target="../media/image1.emf"/><Relationship Id="rId1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3.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1.emf"/><Relationship Id="rId5" Type="http://schemas.openxmlformats.org/officeDocument/2006/relationships/image" Target="../media/image14.jpeg"/><Relationship Id="rId10" Type="http://schemas.openxmlformats.org/officeDocument/2006/relationships/image" Target="../media/image3.png"/><Relationship Id="rId4" Type="http://schemas.openxmlformats.org/officeDocument/2006/relationships/image" Target="../media/image13.jpe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ĺžnik 5">
            <a:extLst>
              <a:ext uri="{FF2B5EF4-FFF2-40B4-BE49-F238E27FC236}">
                <a16:creationId xmlns:a16="http://schemas.microsoft.com/office/drawing/2014/main" id="{3F2A093D-4D05-4B7B-9CE7-E6BEF968FBA2}"/>
              </a:ext>
            </a:extLst>
          </p:cNvPr>
          <p:cNvSpPr/>
          <p:nvPr/>
        </p:nvSpPr>
        <p:spPr>
          <a:xfrm>
            <a:off x="1" y="0"/>
            <a:ext cx="12192000" cy="3968151"/>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
        <p:nvSpPr>
          <p:cNvPr id="2" name="Obdĺžnik 1">
            <a:extLst>
              <a:ext uri="{FF2B5EF4-FFF2-40B4-BE49-F238E27FC236}">
                <a16:creationId xmlns:a16="http://schemas.microsoft.com/office/drawing/2014/main" id="{FC953D54-9F89-4366-848A-DA0E316FADCD}"/>
              </a:ext>
            </a:extLst>
          </p:cNvPr>
          <p:cNvSpPr/>
          <p:nvPr/>
        </p:nvSpPr>
        <p:spPr>
          <a:xfrm>
            <a:off x="1" y="1552755"/>
            <a:ext cx="12192000" cy="776377"/>
          </a:xfrm>
          <a:prstGeom prst="rect">
            <a:avLst/>
          </a:pr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sk-SK"/>
          </a:p>
        </p:txBody>
      </p:sp>
      <p:pic>
        <p:nvPicPr>
          <p:cNvPr id="19" name="Slika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597" y="1641164"/>
            <a:ext cx="3335678" cy="599558"/>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2" name="Nadpis 1"/>
          <p:cNvSpPr txBox="1">
            <a:spLocks/>
          </p:cNvSpPr>
          <p:nvPr/>
        </p:nvSpPr>
        <p:spPr>
          <a:xfrm>
            <a:off x="5068018" y="284672"/>
            <a:ext cx="6224453" cy="296687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spcAft>
                <a:spcPts val="600"/>
              </a:spcAft>
            </a:pPr>
            <a:r>
              <a:rPr lang="sk-SK" sz="5400" b="1" dirty="0">
                <a:solidFill>
                  <a:schemeClr val="bg1"/>
                </a:solidFill>
              </a:rPr>
              <a:t>in </a:t>
            </a:r>
            <a:r>
              <a:rPr lang="sk-SK" sz="5400" b="1" dirty="0" err="1">
                <a:solidFill>
                  <a:schemeClr val="bg1"/>
                </a:solidFill>
              </a:rPr>
              <a:t>the</a:t>
            </a:r>
            <a:r>
              <a:rPr lang="sk-SK" sz="5400" b="1" dirty="0">
                <a:solidFill>
                  <a:schemeClr val="bg1"/>
                </a:solidFill>
              </a:rPr>
              <a:t> </a:t>
            </a:r>
            <a:r>
              <a:rPr lang="sk-SK" sz="5400" b="1" dirty="0" err="1">
                <a:solidFill>
                  <a:schemeClr val="bg1"/>
                </a:solidFill>
              </a:rPr>
              <a:t>context</a:t>
            </a:r>
            <a:r>
              <a:rPr lang="sk-SK" sz="5400" b="1" dirty="0">
                <a:solidFill>
                  <a:schemeClr val="bg1"/>
                </a:solidFill>
              </a:rPr>
              <a:t> of </a:t>
            </a:r>
            <a:r>
              <a:rPr lang="sk-SK" sz="5400" b="1" dirty="0">
                <a:solidFill>
                  <a:srgbClr val="7030A0"/>
                </a:solidFill>
              </a:rPr>
              <a:t>DUAL </a:t>
            </a:r>
            <a:r>
              <a:rPr lang="sk-SK" sz="5400" b="1" dirty="0" err="1">
                <a:solidFill>
                  <a:srgbClr val="7030A0"/>
                </a:solidFill>
              </a:rPr>
              <a:t>Education</a:t>
            </a:r>
            <a:r>
              <a:rPr lang="sk-SK" sz="5400" b="1" dirty="0">
                <a:solidFill>
                  <a:srgbClr val="7030A0"/>
                </a:solidFill>
              </a:rPr>
              <a:t> </a:t>
            </a:r>
          </a:p>
          <a:p>
            <a:pPr algn="l">
              <a:lnSpc>
                <a:spcPct val="100000"/>
              </a:lnSpc>
            </a:pPr>
            <a:r>
              <a:rPr lang="sk-SK" sz="5400" b="1" dirty="0">
                <a:solidFill>
                  <a:schemeClr val="bg1"/>
                </a:solidFill>
              </a:rPr>
              <a:t>in </a:t>
            </a:r>
            <a:r>
              <a:rPr lang="sk-SK" sz="5400" b="1" dirty="0" err="1">
                <a:solidFill>
                  <a:schemeClr val="bg1"/>
                </a:solidFill>
              </a:rPr>
              <a:t>the</a:t>
            </a:r>
            <a:r>
              <a:rPr lang="sk-SK" sz="5400" b="1" dirty="0">
                <a:solidFill>
                  <a:schemeClr val="bg1"/>
                </a:solidFill>
              </a:rPr>
              <a:t> Slovak </a:t>
            </a:r>
            <a:r>
              <a:rPr lang="sk-SK" sz="5400" b="1" dirty="0" err="1">
                <a:solidFill>
                  <a:schemeClr val="bg1"/>
                </a:solidFill>
              </a:rPr>
              <a:t>Republic</a:t>
            </a:r>
            <a:endParaRPr lang="en-US" sz="5400" dirty="0">
              <a:solidFill>
                <a:schemeClr val="bg1"/>
              </a:solidFill>
            </a:endParaRPr>
          </a:p>
        </p:txBody>
      </p:sp>
      <p:pic>
        <p:nvPicPr>
          <p:cNvPr id="7" name="Slika 4">
            <a:extLst>
              <a:ext uri="{FF2B5EF4-FFF2-40B4-BE49-F238E27FC236}">
                <a16:creationId xmlns:a16="http://schemas.microsoft.com/office/drawing/2014/main" id="{F607E342-E201-4B3C-84F0-AAB2554DD6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547" y="6097693"/>
            <a:ext cx="2275290" cy="650646"/>
          </a:xfrm>
          <a:prstGeom prst="rect">
            <a:avLst/>
          </a:prstGeom>
          <a:noFill/>
          <a:extLst>
            <a:ext uri="{909E8E84-426E-40DD-AFC4-6F175D3DCCD1}">
              <a14:hiddenFill xmlns:a14="http://schemas.microsoft.com/office/drawing/2010/main">
                <a:solidFill>
                  <a:srgbClr val="FFFFFF"/>
                </a:solidFill>
              </a14:hiddenFill>
            </a:ext>
          </a:extLst>
        </p:spPr>
      </p:pic>
      <p:sp>
        <p:nvSpPr>
          <p:cNvPr id="8" name="Zástupný symbol päty 7">
            <a:extLst>
              <a:ext uri="{FF2B5EF4-FFF2-40B4-BE49-F238E27FC236}">
                <a16:creationId xmlns:a16="http://schemas.microsoft.com/office/drawing/2014/main" id="{F7E3D8E5-1A68-4168-AC4B-F1BF5066FEA2}"/>
              </a:ext>
            </a:extLst>
          </p:cNvPr>
          <p:cNvSpPr>
            <a:spLocks noGrp="1"/>
          </p:cNvSpPr>
          <p:nvPr>
            <p:ph type="ftr" sz="quarter" idx="11"/>
          </p:nvPr>
        </p:nvSpPr>
        <p:spPr>
          <a:xfrm>
            <a:off x="2987618" y="5997227"/>
            <a:ext cx="9066361"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pic>
        <p:nvPicPr>
          <p:cNvPr id="9" name="Obrázok 8">
            <a:extLst>
              <a:ext uri="{FF2B5EF4-FFF2-40B4-BE49-F238E27FC236}">
                <a16:creationId xmlns:a16="http://schemas.microsoft.com/office/drawing/2014/main" id="{0E0D8B75-F61E-41D9-995F-7FB28921C196}"/>
              </a:ext>
            </a:extLst>
          </p:cNvPr>
          <p:cNvPicPr>
            <a:picLocks noChangeAspect="1"/>
          </p:cNvPicPr>
          <p:nvPr/>
        </p:nvPicPr>
        <p:blipFill rotWithShape="1">
          <a:blip r:embed="rId5"/>
          <a:srcRect l="17726" t="6294" r="12942" b="8858"/>
          <a:stretch/>
        </p:blipFill>
        <p:spPr>
          <a:xfrm>
            <a:off x="8744954" y="4324965"/>
            <a:ext cx="660071" cy="777560"/>
          </a:xfrm>
          <a:prstGeom prst="rect">
            <a:avLst/>
          </a:prstGeom>
        </p:spPr>
      </p:pic>
      <p:pic>
        <p:nvPicPr>
          <p:cNvPr id="10" name="Obrázok 9">
            <a:extLst>
              <a:ext uri="{FF2B5EF4-FFF2-40B4-BE49-F238E27FC236}">
                <a16:creationId xmlns:a16="http://schemas.microsoft.com/office/drawing/2014/main" id="{6E2EDA2C-94CE-4D60-8F43-CA66F581BED2}"/>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72984" y="4516281"/>
            <a:ext cx="1710060" cy="394928"/>
          </a:xfrm>
          <a:prstGeom prst="rect">
            <a:avLst/>
          </a:prstGeom>
          <a:solidFill>
            <a:srgbClr val="FFFFFF"/>
          </a:solidFill>
          <a:ln>
            <a:noFill/>
          </a:ln>
        </p:spPr>
      </p:pic>
      <p:sp>
        <p:nvSpPr>
          <p:cNvPr id="3" name="BlokTextu 2">
            <a:extLst>
              <a:ext uri="{FF2B5EF4-FFF2-40B4-BE49-F238E27FC236}">
                <a16:creationId xmlns:a16="http://schemas.microsoft.com/office/drawing/2014/main" id="{EC98BC77-4550-4A59-884C-376872889BCC}"/>
              </a:ext>
            </a:extLst>
          </p:cNvPr>
          <p:cNvSpPr txBox="1"/>
          <p:nvPr/>
        </p:nvSpPr>
        <p:spPr>
          <a:xfrm>
            <a:off x="347933" y="4911209"/>
            <a:ext cx="4140679" cy="461665"/>
          </a:xfrm>
          <a:prstGeom prst="rect">
            <a:avLst/>
          </a:prstGeom>
          <a:noFill/>
        </p:spPr>
        <p:txBody>
          <a:bodyPr wrap="square" rtlCol="0">
            <a:spAutoFit/>
          </a:bodyPr>
          <a:lstStyle/>
          <a:p>
            <a:r>
              <a:rPr lang="sk-SK" sz="2400" b="1" dirty="0">
                <a:solidFill>
                  <a:srgbClr val="7030A0"/>
                </a:solidFill>
                <a:latin typeface="+mj-lt"/>
              </a:rPr>
              <a:t>4</a:t>
            </a:r>
            <a:r>
              <a:rPr lang="sk-SK" sz="2400" b="1" baseline="30000" dirty="0">
                <a:solidFill>
                  <a:srgbClr val="7030A0"/>
                </a:solidFill>
                <a:latin typeface="+mj-lt"/>
              </a:rPr>
              <a:t>th</a:t>
            </a:r>
            <a:r>
              <a:rPr lang="sk-SK" sz="2400" b="1" dirty="0">
                <a:solidFill>
                  <a:srgbClr val="7030A0"/>
                </a:solidFill>
                <a:latin typeface="+mj-lt"/>
              </a:rPr>
              <a:t> of </a:t>
            </a:r>
            <a:r>
              <a:rPr lang="sk-SK" sz="2400" b="1" dirty="0" err="1">
                <a:solidFill>
                  <a:srgbClr val="7030A0"/>
                </a:solidFill>
                <a:latin typeface="+mj-lt"/>
              </a:rPr>
              <a:t>October</a:t>
            </a:r>
            <a:r>
              <a:rPr lang="sk-SK" sz="2400" b="1" dirty="0">
                <a:solidFill>
                  <a:srgbClr val="7030A0"/>
                </a:solidFill>
                <a:latin typeface="+mj-lt"/>
              </a:rPr>
              <a:t> 2017, </a:t>
            </a:r>
            <a:r>
              <a:rPr lang="sk-SK" sz="2400" b="1" dirty="0" err="1">
                <a:solidFill>
                  <a:srgbClr val="7030A0"/>
                </a:solidFill>
                <a:latin typeface="+mj-lt"/>
              </a:rPr>
              <a:t>Ljubljana</a:t>
            </a:r>
            <a:endParaRPr lang="sk-SK" sz="2400" b="1" dirty="0">
              <a:solidFill>
                <a:srgbClr val="7030A0"/>
              </a:solidFill>
              <a:latin typeface="+mj-lt"/>
            </a:endParaRPr>
          </a:p>
        </p:txBody>
      </p:sp>
    </p:spTree>
    <p:extLst>
      <p:ext uri="{BB962C8B-B14F-4D97-AF65-F5344CB8AC3E}">
        <p14:creationId xmlns:p14="http://schemas.microsoft.com/office/powerpoint/2010/main" val="382848109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ok 11" descr="C:\Users\Firemný PC\AppData\Local\Microsoft\Windows\INetCache\Content.Word\P_20170426_085231.jpg">
            <a:extLst>
              <a:ext uri="{FF2B5EF4-FFF2-40B4-BE49-F238E27FC236}">
                <a16:creationId xmlns:a16="http://schemas.microsoft.com/office/drawing/2014/main" id="{13E650A9-CAE1-47E3-B474-EDBA1649F97D}"/>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2134" y="923853"/>
            <a:ext cx="9037701" cy="5148037"/>
          </a:xfrm>
          <a:prstGeom prst="rect">
            <a:avLst/>
          </a:prstGeom>
          <a:ln>
            <a:noFill/>
          </a:ln>
          <a:effectLst>
            <a:softEdge rad="635000"/>
          </a:effectLst>
        </p:spPr>
      </p:pic>
      <p:sp>
        <p:nvSpPr>
          <p:cNvPr id="14" name="Podnadpis 2"/>
          <p:cNvSpPr txBox="1">
            <a:spLocks/>
          </p:cNvSpPr>
          <p:nvPr/>
        </p:nvSpPr>
        <p:spPr>
          <a:xfrm>
            <a:off x="226049" y="1373555"/>
            <a:ext cx="3450770" cy="78122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k-SK" b="1" i="1" dirty="0"/>
              <a:t>„A</a:t>
            </a:r>
            <a:r>
              <a:rPr lang="en-GB" b="1" i="1" dirty="0"/>
              <a:t> craft has</a:t>
            </a:r>
            <a:endParaRPr lang="sk-SK" b="1" i="1" dirty="0"/>
          </a:p>
          <a:p>
            <a:pPr marL="0" indent="0">
              <a:buNone/>
            </a:pPr>
            <a:r>
              <a:rPr lang="en-GB" b="1" i="1" dirty="0"/>
              <a:t> </a:t>
            </a:r>
            <a:r>
              <a:rPr lang="sk-SK" b="1" i="1" dirty="0"/>
              <a:t>         </a:t>
            </a:r>
            <a:r>
              <a:rPr lang="en-GB" b="1" i="1" dirty="0"/>
              <a:t>a golden bottom</a:t>
            </a:r>
            <a:r>
              <a:rPr lang="sk-SK" b="1" i="1" dirty="0"/>
              <a:t>...“</a:t>
            </a:r>
          </a:p>
          <a:p>
            <a:endParaRPr lang="sk-SK" sz="2000" dirty="0"/>
          </a:p>
        </p:txBody>
      </p:sp>
      <p:pic>
        <p:nvPicPr>
          <p:cNvPr id="13" name="Slika 4">
            <a:extLst>
              <a:ext uri="{FF2B5EF4-FFF2-40B4-BE49-F238E27FC236}">
                <a16:creationId xmlns:a16="http://schemas.microsoft.com/office/drawing/2014/main" id="{365DDE4F-EC17-4E74-92CB-7DE0337F3A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ok 14">
            <a:extLst>
              <a:ext uri="{FF2B5EF4-FFF2-40B4-BE49-F238E27FC236}">
                <a16:creationId xmlns:a16="http://schemas.microsoft.com/office/drawing/2014/main" id="{1C89ABE1-86A6-4C94-A8F9-17A472D92979}"/>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6" name="Obrázok 15">
            <a:extLst>
              <a:ext uri="{FF2B5EF4-FFF2-40B4-BE49-F238E27FC236}">
                <a16:creationId xmlns:a16="http://schemas.microsoft.com/office/drawing/2014/main" id="{8B59EC25-B9D3-4933-B933-BC941619CCFC}"/>
              </a:ext>
            </a:extLst>
          </p:cNvPr>
          <p:cNvPicPr>
            <a:picLocks noChangeAspect="1"/>
          </p:cNvPicPr>
          <p:nvPr/>
        </p:nvPicPr>
        <p:blipFill rotWithShape="1">
          <a:blip r:embed="rId6"/>
          <a:srcRect l="17726" t="6294" r="12942" b="8858"/>
          <a:stretch/>
        </p:blipFill>
        <p:spPr>
          <a:xfrm>
            <a:off x="9292902" y="6085279"/>
            <a:ext cx="582592" cy="686290"/>
          </a:xfrm>
          <a:prstGeom prst="rect">
            <a:avLst/>
          </a:prstGeom>
        </p:spPr>
      </p:pic>
      <p:sp>
        <p:nvSpPr>
          <p:cNvPr id="17" name="Zástupný symbol päty 7">
            <a:extLst>
              <a:ext uri="{FF2B5EF4-FFF2-40B4-BE49-F238E27FC236}">
                <a16:creationId xmlns:a16="http://schemas.microsoft.com/office/drawing/2014/main" id="{556EEE98-D42D-432B-8730-2FE1EAACE6B8}"/>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18" name="Šípka: päťuholník 9">
            <a:extLst>
              <a:ext uri="{FF2B5EF4-FFF2-40B4-BE49-F238E27FC236}">
                <a16:creationId xmlns:a16="http://schemas.microsoft.com/office/drawing/2014/main" id="{1B7C0606-7837-4171-BB7F-383E0CA3A5D6}"/>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19" name="Slika 3">
            <a:extLst>
              <a:ext uri="{FF2B5EF4-FFF2-40B4-BE49-F238E27FC236}">
                <a16:creationId xmlns:a16="http://schemas.microsoft.com/office/drawing/2014/main" id="{D9037F65-6BB7-4579-A21F-08F03F1737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Obdĺžnik 19">
            <a:extLst>
              <a:ext uri="{FF2B5EF4-FFF2-40B4-BE49-F238E27FC236}">
                <a16:creationId xmlns:a16="http://schemas.microsoft.com/office/drawing/2014/main" id="{2C272249-72F3-4900-BB1E-ECF7EE8CADEE}"/>
              </a:ext>
            </a:extLst>
          </p:cNvPr>
          <p:cNvSpPr/>
          <p:nvPr/>
        </p:nvSpPr>
        <p:spPr>
          <a:xfrm>
            <a:off x="150507" y="327457"/>
            <a:ext cx="5506123" cy="523220"/>
          </a:xfrm>
          <a:prstGeom prst="rect">
            <a:avLst/>
          </a:prstGeom>
        </p:spPr>
        <p:txBody>
          <a:bodyPr wrap="none">
            <a:spAutoFit/>
          </a:bodyPr>
          <a:lstStyle/>
          <a:p>
            <a:r>
              <a:rPr lang="en-US" sz="2800" b="1" dirty="0">
                <a:solidFill>
                  <a:srgbClr val="7030A0"/>
                </a:solidFill>
              </a:rPr>
              <a:t>THANK </a:t>
            </a:r>
            <a:r>
              <a:rPr lang="sk-SK" sz="2800" b="1" dirty="0">
                <a:solidFill>
                  <a:srgbClr val="7030A0"/>
                </a:solidFill>
              </a:rPr>
              <a:t>YOU FOR YOUR ATTENTION!</a:t>
            </a:r>
          </a:p>
        </p:txBody>
      </p:sp>
    </p:spTree>
    <p:extLst>
      <p:ext uri="{BB962C8B-B14F-4D97-AF65-F5344CB8AC3E}">
        <p14:creationId xmlns:p14="http://schemas.microsoft.com/office/powerpoint/2010/main" val="53055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p:cNvGraphicFramePr/>
          <p:nvPr>
            <p:extLst>
              <p:ext uri="{D42A27DB-BD31-4B8C-83A1-F6EECF244321}">
                <p14:modId xmlns:p14="http://schemas.microsoft.com/office/powerpoint/2010/main" val="3631223793"/>
              </p:ext>
            </p:extLst>
          </p:nvPr>
        </p:nvGraphicFramePr>
        <p:xfrm>
          <a:off x="6149130" y="1784898"/>
          <a:ext cx="7208939" cy="36659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4" name="Obrázok 33"/>
          <p:cNvPicPr>
            <a:picLocks noChangeAspect="1"/>
          </p:cNvPicPr>
          <p:nvPr/>
        </p:nvPicPr>
        <p:blipFill>
          <a:blip r:embed="rId8">
            <a:lum bright="76000"/>
          </a:blip>
          <a:stretch>
            <a:fillRect/>
          </a:stretch>
        </p:blipFill>
        <p:spPr>
          <a:xfrm rot="19667958">
            <a:off x="6826406" y="3414539"/>
            <a:ext cx="2269263" cy="1551001"/>
          </a:xfrm>
          <a:prstGeom prst="rect">
            <a:avLst/>
          </a:prstGeom>
          <a:effectLst>
            <a:reflection endPos="0" dist="50800" dir="5400000" sy="-100000" algn="bl" rotWithShape="0"/>
          </a:effectLst>
        </p:spPr>
      </p:pic>
      <p:sp>
        <p:nvSpPr>
          <p:cNvPr id="6" name="Šípka: päťuholník 9"/>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7" name="Slika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9" name="Slika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0" name="Obrázok 9">
            <a:extLst>
              <a:ext uri="{FF2B5EF4-FFF2-40B4-BE49-F238E27FC236}">
                <a16:creationId xmlns:a16="http://schemas.microsoft.com/office/drawing/2014/main" id="{0585C5DD-7DE7-4649-82A9-B8CD61522C08}"/>
              </a:ext>
            </a:extLst>
          </p:cNvPr>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1" name="Obrázok 10"/>
          <p:cNvPicPr>
            <a:picLocks noChangeAspect="1"/>
          </p:cNvPicPr>
          <p:nvPr/>
        </p:nvPicPr>
        <p:blipFill rotWithShape="1">
          <a:blip r:embed="rId12"/>
          <a:srcRect l="17726" t="6294" r="12942" b="8858"/>
          <a:stretch/>
        </p:blipFill>
        <p:spPr>
          <a:xfrm>
            <a:off x="9292902" y="6085279"/>
            <a:ext cx="582592" cy="686290"/>
          </a:xfrm>
          <a:prstGeom prst="rect">
            <a:avLst/>
          </a:prstGeom>
        </p:spPr>
      </p:pic>
      <p:sp>
        <p:nvSpPr>
          <p:cNvPr id="2" name="Obdĺžnik 1"/>
          <p:cNvSpPr/>
          <p:nvPr/>
        </p:nvSpPr>
        <p:spPr>
          <a:xfrm>
            <a:off x="150507" y="327457"/>
            <a:ext cx="7379841" cy="523220"/>
          </a:xfrm>
          <a:prstGeom prst="rect">
            <a:avLst/>
          </a:prstGeom>
        </p:spPr>
        <p:txBody>
          <a:bodyPr wrap="none">
            <a:spAutoFit/>
          </a:bodyPr>
          <a:lstStyle/>
          <a:p>
            <a:r>
              <a:rPr lang="sk-SK" sz="2800" b="1" dirty="0">
                <a:solidFill>
                  <a:srgbClr val="7030A0"/>
                </a:solidFill>
              </a:rPr>
              <a:t>FACTS </a:t>
            </a:r>
            <a:r>
              <a:rPr lang="en-US" sz="2800" b="1" dirty="0">
                <a:solidFill>
                  <a:srgbClr val="7030A0"/>
                </a:solidFill>
              </a:rPr>
              <a:t>|</a:t>
            </a:r>
            <a:r>
              <a:rPr lang="sk-SK" sz="2800" b="1" dirty="0">
                <a:solidFill>
                  <a:srgbClr val="7030A0"/>
                </a:solidFill>
              </a:rPr>
              <a:t> </a:t>
            </a:r>
            <a:r>
              <a:rPr lang="sk-SK" sz="2800" b="1" dirty="0" err="1">
                <a:solidFill>
                  <a:srgbClr val="7030A0"/>
                </a:solidFill>
              </a:rPr>
              <a:t>Key</a:t>
            </a:r>
            <a:r>
              <a:rPr lang="sk-SK" sz="2800" b="1" dirty="0">
                <a:solidFill>
                  <a:srgbClr val="7030A0"/>
                </a:solidFill>
              </a:rPr>
              <a:t> </a:t>
            </a:r>
            <a:r>
              <a:rPr lang="sk-SK" sz="2800" b="1" dirty="0" err="1">
                <a:solidFill>
                  <a:srgbClr val="7030A0"/>
                </a:solidFill>
              </a:rPr>
              <a:t>principles</a:t>
            </a:r>
            <a:r>
              <a:rPr lang="sk-SK" sz="2800" b="1" dirty="0">
                <a:solidFill>
                  <a:srgbClr val="7030A0"/>
                </a:solidFill>
              </a:rPr>
              <a:t> of </a:t>
            </a:r>
            <a:r>
              <a:rPr lang="sk-SK" sz="2800" b="1" dirty="0" err="1">
                <a:solidFill>
                  <a:srgbClr val="7030A0"/>
                </a:solidFill>
              </a:rPr>
              <a:t>the</a:t>
            </a:r>
            <a:r>
              <a:rPr lang="sk-SK" sz="2800" b="1" dirty="0">
                <a:solidFill>
                  <a:srgbClr val="7030A0"/>
                </a:solidFill>
              </a:rPr>
              <a:t> Slovak </a:t>
            </a:r>
            <a:r>
              <a:rPr lang="sk-SK" sz="2800" b="1" dirty="0" err="1">
                <a:solidFill>
                  <a:srgbClr val="7030A0"/>
                </a:solidFill>
              </a:rPr>
              <a:t>Dual</a:t>
            </a:r>
            <a:r>
              <a:rPr lang="sk-SK" sz="2800" b="1" dirty="0">
                <a:solidFill>
                  <a:srgbClr val="7030A0"/>
                </a:solidFill>
              </a:rPr>
              <a:t> </a:t>
            </a:r>
            <a:r>
              <a:rPr lang="sk-SK" sz="2800" b="1" dirty="0" err="1">
                <a:solidFill>
                  <a:srgbClr val="7030A0"/>
                </a:solidFill>
              </a:rPr>
              <a:t>system</a:t>
            </a:r>
            <a:endParaRPr lang="sk-SK" sz="2800" b="1" dirty="0">
              <a:solidFill>
                <a:srgbClr val="7030A0"/>
              </a:solidFill>
            </a:endParaRPr>
          </a:p>
        </p:txBody>
      </p:sp>
      <p:pic>
        <p:nvPicPr>
          <p:cNvPr id="16" name="Obrázok 15"/>
          <p:cNvPicPr>
            <a:picLocks noChangeAspect="1"/>
          </p:cNvPicPr>
          <p:nvPr/>
        </p:nvPicPr>
        <p:blipFill>
          <a:blip r:embed="rId13"/>
          <a:stretch>
            <a:fillRect/>
          </a:stretch>
        </p:blipFill>
        <p:spPr>
          <a:xfrm>
            <a:off x="417325" y="2760427"/>
            <a:ext cx="710493" cy="830276"/>
          </a:xfrm>
          <a:prstGeom prst="rect">
            <a:avLst/>
          </a:prstGeom>
        </p:spPr>
      </p:pic>
      <p:sp>
        <p:nvSpPr>
          <p:cNvPr id="17" name="BlokTextu 16"/>
          <p:cNvSpPr txBox="1"/>
          <p:nvPr/>
        </p:nvSpPr>
        <p:spPr>
          <a:xfrm>
            <a:off x="679705" y="3182312"/>
            <a:ext cx="875561" cy="338554"/>
          </a:xfrm>
          <a:prstGeom prst="rect">
            <a:avLst/>
          </a:prstGeom>
          <a:noFill/>
        </p:spPr>
        <p:txBody>
          <a:bodyPr wrap="none" rtlCol="0">
            <a:spAutoFit/>
          </a:bodyPr>
          <a:lstStyle/>
          <a:p>
            <a:r>
              <a:rPr lang="sk-SK" sz="1600" dirty="0"/>
              <a:t>SCHOOL</a:t>
            </a:r>
            <a:endParaRPr lang="sk-SK" dirty="0"/>
          </a:p>
        </p:txBody>
      </p:sp>
      <p:sp>
        <p:nvSpPr>
          <p:cNvPr id="18" name="Obdĺžnik 17"/>
          <p:cNvSpPr/>
          <p:nvPr/>
        </p:nvSpPr>
        <p:spPr>
          <a:xfrm>
            <a:off x="1545070" y="3022448"/>
            <a:ext cx="300082" cy="369332"/>
          </a:xfrm>
          <a:prstGeom prst="rect">
            <a:avLst/>
          </a:prstGeom>
        </p:spPr>
        <p:txBody>
          <a:bodyPr wrap="none">
            <a:spAutoFit/>
          </a:bodyPr>
          <a:lstStyle/>
          <a:p>
            <a:r>
              <a:rPr lang="sk-SK" dirty="0"/>
              <a:t>+</a:t>
            </a:r>
          </a:p>
        </p:txBody>
      </p:sp>
      <p:pic>
        <p:nvPicPr>
          <p:cNvPr id="19" name="Obrázok 18"/>
          <p:cNvPicPr>
            <a:picLocks noChangeAspect="1"/>
          </p:cNvPicPr>
          <p:nvPr/>
        </p:nvPicPr>
        <p:blipFill>
          <a:blip r:embed="rId14">
            <a:lum bright="75000"/>
          </a:blip>
          <a:stretch>
            <a:fillRect/>
          </a:stretch>
        </p:blipFill>
        <p:spPr>
          <a:xfrm>
            <a:off x="2104380" y="2807766"/>
            <a:ext cx="1088867" cy="798695"/>
          </a:xfrm>
          <a:prstGeom prst="rect">
            <a:avLst/>
          </a:prstGeom>
        </p:spPr>
      </p:pic>
      <p:sp>
        <p:nvSpPr>
          <p:cNvPr id="20" name="BlokTextu 19"/>
          <p:cNvSpPr txBox="1"/>
          <p:nvPr/>
        </p:nvSpPr>
        <p:spPr>
          <a:xfrm>
            <a:off x="2182320" y="2819726"/>
            <a:ext cx="1091581" cy="338554"/>
          </a:xfrm>
          <a:prstGeom prst="rect">
            <a:avLst/>
          </a:prstGeom>
          <a:noFill/>
        </p:spPr>
        <p:txBody>
          <a:bodyPr wrap="none" rtlCol="0">
            <a:spAutoFit/>
          </a:bodyPr>
          <a:lstStyle/>
          <a:p>
            <a:r>
              <a:rPr lang="sk-SK" sz="1600" dirty="0"/>
              <a:t>EMPLOYER</a:t>
            </a:r>
          </a:p>
        </p:txBody>
      </p:sp>
      <p:sp>
        <p:nvSpPr>
          <p:cNvPr id="21" name="Obdĺžnik 20"/>
          <p:cNvSpPr/>
          <p:nvPr/>
        </p:nvSpPr>
        <p:spPr>
          <a:xfrm>
            <a:off x="3470152" y="3013678"/>
            <a:ext cx="300082" cy="369332"/>
          </a:xfrm>
          <a:prstGeom prst="rect">
            <a:avLst/>
          </a:prstGeom>
        </p:spPr>
        <p:txBody>
          <a:bodyPr wrap="none">
            <a:spAutoFit/>
          </a:bodyPr>
          <a:lstStyle/>
          <a:p>
            <a:r>
              <a:rPr lang="sk-SK" dirty="0"/>
              <a:t>=</a:t>
            </a:r>
          </a:p>
        </p:txBody>
      </p:sp>
      <p:sp>
        <p:nvSpPr>
          <p:cNvPr id="22" name="Obdĺžnik 21"/>
          <p:cNvSpPr/>
          <p:nvPr/>
        </p:nvSpPr>
        <p:spPr>
          <a:xfrm>
            <a:off x="3826499" y="3003054"/>
            <a:ext cx="1463542" cy="369332"/>
          </a:xfrm>
          <a:prstGeom prst="rect">
            <a:avLst/>
          </a:prstGeom>
        </p:spPr>
        <p:txBody>
          <a:bodyPr wrap="none">
            <a:spAutoFit/>
          </a:bodyPr>
          <a:lstStyle/>
          <a:p>
            <a:r>
              <a:rPr lang="en-US" b="1" i="1" dirty="0"/>
              <a:t>Dual contract</a:t>
            </a:r>
          </a:p>
        </p:txBody>
      </p:sp>
      <p:pic>
        <p:nvPicPr>
          <p:cNvPr id="23" name="Obrázok 22"/>
          <p:cNvPicPr>
            <a:picLocks noChangeAspect="1"/>
          </p:cNvPicPr>
          <p:nvPr/>
        </p:nvPicPr>
        <p:blipFill>
          <a:blip r:embed="rId15">
            <a:lum bright="75000"/>
          </a:blip>
          <a:stretch>
            <a:fillRect/>
          </a:stretch>
        </p:blipFill>
        <p:spPr>
          <a:xfrm>
            <a:off x="376177" y="3939102"/>
            <a:ext cx="930797" cy="703509"/>
          </a:xfrm>
          <a:prstGeom prst="rect">
            <a:avLst/>
          </a:prstGeom>
        </p:spPr>
      </p:pic>
      <p:sp>
        <p:nvSpPr>
          <p:cNvPr id="24" name="BlokTextu 23"/>
          <p:cNvSpPr txBox="1"/>
          <p:nvPr/>
        </p:nvSpPr>
        <p:spPr>
          <a:xfrm>
            <a:off x="150507" y="4162402"/>
            <a:ext cx="968727" cy="338554"/>
          </a:xfrm>
          <a:prstGeom prst="rect">
            <a:avLst/>
          </a:prstGeom>
          <a:noFill/>
        </p:spPr>
        <p:txBody>
          <a:bodyPr wrap="none" rtlCol="0">
            <a:spAutoFit/>
          </a:bodyPr>
          <a:lstStyle/>
          <a:p>
            <a:r>
              <a:rPr lang="sk-SK" sz="1600" dirty="0"/>
              <a:t>STUDENT</a:t>
            </a:r>
          </a:p>
        </p:txBody>
      </p:sp>
      <p:sp>
        <p:nvSpPr>
          <p:cNvPr id="25" name="Obdĺžnik 24"/>
          <p:cNvSpPr/>
          <p:nvPr/>
        </p:nvSpPr>
        <p:spPr>
          <a:xfrm>
            <a:off x="1532644" y="4162402"/>
            <a:ext cx="300082" cy="369332"/>
          </a:xfrm>
          <a:prstGeom prst="rect">
            <a:avLst/>
          </a:prstGeom>
        </p:spPr>
        <p:txBody>
          <a:bodyPr wrap="none">
            <a:spAutoFit/>
          </a:bodyPr>
          <a:lstStyle/>
          <a:p>
            <a:r>
              <a:rPr lang="sk-SK" dirty="0"/>
              <a:t>+</a:t>
            </a:r>
          </a:p>
        </p:txBody>
      </p:sp>
      <p:pic>
        <p:nvPicPr>
          <p:cNvPr id="26" name="Obrázok 25"/>
          <p:cNvPicPr>
            <a:picLocks noChangeAspect="1"/>
          </p:cNvPicPr>
          <p:nvPr/>
        </p:nvPicPr>
        <p:blipFill>
          <a:blip r:embed="rId14">
            <a:lum bright="75000"/>
          </a:blip>
          <a:stretch>
            <a:fillRect/>
          </a:stretch>
        </p:blipFill>
        <p:spPr>
          <a:xfrm>
            <a:off x="2108940" y="3873801"/>
            <a:ext cx="1088867" cy="798695"/>
          </a:xfrm>
          <a:prstGeom prst="rect">
            <a:avLst/>
          </a:prstGeom>
        </p:spPr>
      </p:pic>
      <p:sp>
        <p:nvSpPr>
          <p:cNvPr id="27" name="BlokTextu 26"/>
          <p:cNvSpPr txBox="1"/>
          <p:nvPr/>
        </p:nvSpPr>
        <p:spPr>
          <a:xfrm>
            <a:off x="2197284" y="3886855"/>
            <a:ext cx="1091581" cy="338554"/>
          </a:xfrm>
          <a:prstGeom prst="rect">
            <a:avLst/>
          </a:prstGeom>
          <a:noFill/>
        </p:spPr>
        <p:txBody>
          <a:bodyPr wrap="none" rtlCol="0">
            <a:spAutoFit/>
          </a:bodyPr>
          <a:lstStyle/>
          <a:p>
            <a:r>
              <a:rPr lang="sk-SK" sz="1600" dirty="0"/>
              <a:t>EMPLOYER</a:t>
            </a:r>
          </a:p>
        </p:txBody>
      </p:sp>
      <p:sp>
        <p:nvSpPr>
          <p:cNvPr id="28" name="Obdĺžnik 27"/>
          <p:cNvSpPr/>
          <p:nvPr/>
        </p:nvSpPr>
        <p:spPr>
          <a:xfrm>
            <a:off x="3470601" y="4162402"/>
            <a:ext cx="300082" cy="369332"/>
          </a:xfrm>
          <a:prstGeom prst="rect">
            <a:avLst/>
          </a:prstGeom>
        </p:spPr>
        <p:txBody>
          <a:bodyPr wrap="none">
            <a:spAutoFit/>
          </a:bodyPr>
          <a:lstStyle/>
          <a:p>
            <a:r>
              <a:rPr lang="sk-SK" dirty="0"/>
              <a:t>=</a:t>
            </a:r>
          </a:p>
        </p:txBody>
      </p:sp>
      <p:sp>
        <p:nvSpPr>
          <p:cNvPr id="29" name="Obdĺžnik 28"/>
          <p:cNvSpPr/>
          <p:nvPr/>
        </p:nvSpPr>
        <p:spPr>
          <a:xfrm>
            <a:off x="3826499" y="4162402"/>
            <a:ext cx="1866793" cy="369332"/>
          </a:xfrm>
          <a:prstGeom prst="rect">
            <a:avLst/>
          </a:prstGeom>
        </p:spPr>
        <p:txBody>
          <a:bodyPr wrap="none">
            <a:spAutoFit/>
          </a:bodyPr>
          <a:lstStyle/>
          <a:p>
            <a:r>
              <a:rPr lang="en-US" b="1" i="1" dirty="0"/>
              <a:t>Learning contract</a:t>
            </a:r>
          </a:p>
        </p:txBody>
      </p:sp>
      <p:sp>
        <p:nvSpPr>
          <p:cNvPr id="33" name="Obdĺžnik 32"/>
          <p:cNvSpPr/>
          <p:nvPr/>
        </p:nvSpPr>
        <p:spPr>
          <a:xfrm>
            <a:off x="7318126" y="3669959"/>
            <a:ext cx="4392178" cy="984885"/>
          </a:xfrm>
          <a:prstGeom prst="rect">
            <a:avLst/>
          </a:prstGeom>
        </p:spPr>
        <p:txBody>
          <a:bodyPr wrap="square">
            <a:spAutoFit/>
          </a:bodyPr>
          <a:lstStyle/>
          <a:p>
            <a:r>
              <a:rPr lang="en-US" i="1" dirty="0"/>
              <a:t>There is a </a:t>
            </a:r>
            <a:r>
              <a:rPr lang="en-US" i="1" dirty="0" err="1"/>
              <a:t>po</a:t>
            </a:r>
            <a:r>
              <a:rPr lang="sk-SK" i="1" dirty="0" err="1"/>
              <a:t>ss</a:t>
            </a:r>
            <a:r>
              <a:rPr lang="en-US" i="1" dirty="0" err="1"/>
              <a:t>ibi</a:t>
            </a:r>
            <a:r>
              <a:rPr lang="sk-SK" i="1" dirty="0"/>
              <a:t>l</a:t>
            </a:r>
            <a:r>
              <a:rPr lang="en-US" i="1" dirty="0" err="1"/>
              <a:t>ity</a:t>
            </a:r>
            <a:r>
              <a:rPr lang="sk-SK" i="1" dirty="0"/>
              <a:t> </a:t>
            </a:r>
            <a:r>
              <a:rPr lang="en-US" i="1" dirty="0"/>
              <a:t>of getting an </a:t>
            </a:r>
            <a:r>
              <a:rPr lang="en-US" sz="2000" b="1" i="1" dirty="0"/>
              <a:t>exclusive employment contract </a:t>
            </a:r>
            <a:r>
              <a:rPr lang="en-US" i="1" dirty="0"/>
              <a:t>at the particular employer after successful</a:t>
            </a:r>
            <a:r>
              <a:rPr lang="sk-SK" i="1" dirty="0"/>
              <a:t> </a:t>
            </a:r>
            <a:r>
              <a:rPr lang="en-US" i="1" dirty="0"/>
              <a:t>graduation </a:t>
            </a:r>
          </a:p>
        </p:txBody>
      </p:sp>
      <p:cxnSp>
        <p:nvCxnSpPr>
          <p:cNvPr id="36" name="Rovná spojnica 35"/>
          <p:cNvCxnSpPr/>
          <p:nvPr/>
        </p:nvCxnSpPr>
        <p:spPr>
          <a:xfrm>
            <a:off x="4190270" y="1698073"/>
            <a:ext cx="1593909" cy="1268171"/>
          </a:xfrm>
          <a:prstGeom prst="line">
            <a:avLst/>
          </a:prstGeom>
        </p:spPr>
        <p:style>
          <a:lnRef idx="1">
            <a:schemeClr val="dk1"/>
          </a:lnRef>
          <a:fillRef idx="0">
            <a:schemeClr val="dk1"/>
          </a:fillRef>
          <a:effectRef idx="0">
            <a:schemeClr val="dk1"/>
          </a:effectRef>
          <a:fontRef idx="minor">
            <a:schemeClr val="tx1"/>
          </a:fontRef>
        </p:style>
      </p:cxnSp>
      <p:cxnSp>
        <p:nvCxnSpPr>
          <p:cNvPr id="37" name="Rovná spojnica 36"/>
          <p:cNvCxnSpPr/>
          <p:nvPr/>
        </p:nvCxnSpPr>
        <p:spPr>
          <a:xfrm>
            <a:off x="5784180" y="2958415"/>
            <a:ext cx="0" cy="1830771"/>
          </a:xfrm>
          <a:prstGeom prst="line">
            <a:avLst/>
          </a:prstGeom>
        </p:spPr>
        <p:style>
          <a:lnRef idx="1">
            <a:schemeClr val="dk1"/>
          </a:lnRef>
          <a:fillRef idx="0">
            <a:schemeClr val="dk1"/>
          </a:fillRef>
          <a:effectRef idx="0">
            <a:schemeClr val="dk1"/>
          </a:effectRef>
          <a:fontRef idx="minor">
            <a:schemeClr val="tx1"/>
          </a:fontRef>
        </p:style>
      </p:cxnSp>
      <p:cxnSp>
        <p:nvCxnSpPr>
          <p:cNvPr id="45" name="Rovná spojnica 44"/>
          <p:cNvCxnSpPr/>
          <p:nvPr/>
        </p:nvCxnSpPr>
        <p:spPr>
          <a:xfrm>
            <a:off x="5784180" y="2958415"/>
            <a:ext cx="2527063" cy="0"/>
          </a:xfrm>
          <a:prstGeom prst="line">
            <a:avLst/>
          </a:prstGeom>
        </p:spPr>
        <p:style>
          <a:lnRef idx="1">
            <a:schemeClr val="dk1"/>
          </a:lnRef>
          <a:fillRef idx="0">
            <a:schemeClr val="dk1"/>
          </a:fillRef>
          <a:effectRef idx="0">
            <a:schemeClr val="dk1"/>
          </a:effectRef>
          <a:fontRef idx="minor">
            <a:schemeClr val="tx1"/>
          </a:fontRef>
        </p:style>
      </p:cxnSp>
      <p:sp>
        <p:nvSpPr>
          <p:cNvPr id="30" name="Zástupný symbol päty 7">
            <a:extLst>
              <a:ext uri="{FF2B5EF4-FFF2-40B4-BE49-F238E27FC236}">
                <a16:creationId xmlns:a16="http://schemas.microsoft.com/office/drawing/2014/main" id="{346E3004-2AF2-43CF-A44A-F8E7EE625C32}"/>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Tree>
    <p:extLst>
      <p:ext uri="{BB962C8B-B14F-4D97-AF65-F5344CB8AC3E}">
        <p14:creationId xmlns:p14="http://schemas.microsoft.com/office/powerpoint/2010/main" val="1173154290"/>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ástupný symbol obsahu 4"/>
          <p:cNvSpPr>
            <a:spLocks noGrp="1"/>
          </p:cNvSpPr>
          <p:nvPr>
            <p:ph idx="1"/>
          </p:nvPr>
        </p:nvSpPr>
        <p:spPr>
          <a:xfrm>
            <a:off x="427059" y="1435109"/>
            <a:ext cx="11227228" cy="3735842"/>
          </a:xfrm>
        </p:spPr>
        <p:txBody>
          <a:bodyPr>
            <a:normAutofit lnSpcReduction="10000"/>
          </a:bodyPr>
          <a:lstStyle/>
          <a:p>
            <a:pPr marL="0" indent="0">
              <a:spcAft>
                <a:spcPts val="600"/>
              </a:spcAft>
              <a:buNone/>
            </a:pPr>
            <a:r>
              <a:rPr lang="en-US" sz="2000" b="1" dirty="0"/>
              <a:t>VET</a:t>
            </a:r>
            <a:r>
              <a:rPr lang="en-US" sz="2000" dirty="0"/>
              <a:t> (Vocational education and training)</a:t>
            </a:r>
          </a:p>
          <a:p>
            <a:pPr>
              <a:spcAft>
                <a:spcPts val="600"/>
              </a:spcAft>
              <a:buClr>
                <a:srgbClr val="7030A0"/>
              </a:buClr>
              <a:buFont typeface="Wingdings" panose="05000000000000000000" pitchFamily="2" charset="2"/>
              <a:buChar char="§"/>
            </a:pPr>
            <a:r>
              <a:rPr lang="en-US" sz="2000" dirty="0"/>
              <a:t>the roots in 70´s</a:t>
            </a:r>
          </a:p>
          <a:p>
            <a:pPr>
              <a:spcAft>
                <a:spcPts val="600"/>
              </a:spcAft>
              <a:buClr>
                <a:srgbClr val="7030A0"/>
              </a:buClr>
              <a:buFont typeface="Wingdings" panose="05000000000000000000" pitchFamily="2" charset="2"/>
              <a:buChar char="§"/>
            </a:pPr>
            <a:r>
              <a:rPr lang="en-US" sz="2000" dirty="0"/>
              <a:t>till 1989        | Active participation of state owned companies </a:t>
            </a:r>
          </a:p>
          <a:p>
            <a:pPr>
              <a:spcAft>
                <a:spcPts val="600"/>
              </a:spcAft>
              <a:buClr>
                <a:srgbClr val="7030A0"/>
              </a:buClr>
              <a:buFont typeface="Wingdings" panose="05000000000000000000" pitchFamily="2" charset="2"/>
              <a:buChar char="§"/>
            </a:pPr>
            <a:r>
              <a:rPr lang="en-US" sz="2000" dirty="0"/>
              <a:t>90´s               | </a:t>
            </a:r>
            <a:r>
              <a:rPr lang="en-US" sz="2000" b="1" i="1" dirty="0"/>
              <a:t>Collapse of employers´ participation in VET </a:t>
            </a:r>
            <a:r>
              <a:rPr lang="en-US" sz="2000" dirty="0"/>
              <a:t>due to Slovak economy transformation</a:t>
            </a:r>
          </a:p>
          <a:p>
            <a:pPr>
              <a:buClr>
                <a:srgbClr val="7030A0"/>
              </a:buClr>
              <a:buFont typeface="Wingdings" panose="05000000000000000000" pitchFamily="2" charset="2"/>
              <a:buChar char="§"/>
            </a:pPr>
            <a:r>
              <a:rPr lang="sk-SK" sz="2000" dirty="0"/>
              <a:t>2002</a:t>
            </a:r>
            <a:r>
              <a:rPr lang="en-US" sz="2000" dirty="0"/>
              <a:t> </a:t>
            </a:r>
            <a:r>
              <a:rPr lang="sk-SK" sz="2000" dirty="0"/>
              <a:t>- 2012 </a:t>
            </a:r>
            <a:r>
              <a:rPr lang="en-US" sz="2000" dirty="0"/>
              <a:t>|</a:t>
            </a:r>
            <a:r>
              <a:rPr lang="sk-SK" sz="2000" dirty="0"/>
              <a:t> </a:t>
            </a:r>
            <a:r>
              <a:rPr lang="en-US" sz="2000" dirty="0"/>
              <a:t>Employers from automotive sector equipped </a:t>
            </a:r>
            <a:r>
              <a:rPr lang="en-US" sz="2000" b="1" i="1" dirty="0"/>
              <a:t>12 pilot training </a:t>
            </a:r>
            <a:r>
              <a:rPr lang="en-US" sz="2000" b="1" i="1" dirty="0" err="1"/>
              <a:t>centres</a:t>
            </a:r>
            <a:r>
              <a:rPr lang="en-US" sz="2000" b="1" i="1" dirty="0"/>
              <a:t> in VET schools</a:t>
            </a:r>
            <a:r>
              <a:rPr lang="en-US" sz="2000" dirty="0"/>
              <a:t> </a:t>
            </a:r>
          </a:p>
          <a:p>
            <a:pPr>
              <a:buClr>
                <a:srgbClr val="7030A0"/>
              </a:buClr>
            </a:pPr>
            <a:endParaRPr lang="sk-SK" sz="2000" dirty="0"/>
          </a:p>
          <a:p>
            <a:pPr>
              <a:buClr>
                <a:srgbClr val="7030A0"/>
              </a:buClr>
            </a:pPr>
            <a:endParaRPr lang="sk-SK" sz="2000" dirty="0"/>
          </a:p>
          <a:p>
            <a:pPr>
              <a:spcAft>
                <a:spcPts val="600"/>
              </a:spcAft>
              <a:buClr>
                <a:srgbClr val="7030A0"/>
              </a:buClr>
              <a:buFont typeface="Wingdings" panose="05000000000000000000" pitchFamily="2" charset="2"/>
              <a:buChar char="§"/>
            </a:pPr>
            <a:r>
              <a:rPr lang="sk-SK" sz="2000" dirty="0"/>
              <a:t>2009 </a:t>
            </a:r>
            <a:r>
              <a:rPr lang="en-US" sz="2000" dirty="0"/>
              <a:t>            | New law for VET introduced </a:t>
            </a:r>
            <a:r>
              <a:rPr lang="en-US" sz="2000" i="1" dirty="0"/>
              <a:t>- </a:t>
            </a:r>
            <a:r>
              <a:rPr lang="en-US" sz="2000" b="1" i="1" dirty="0"/>
              <a:t>focus on more intensive involvement of employers</a:t>
            </a:r>
          </a:p>
          <a:p>
            <a:pPr>
              <a:buClr>
                <a:srgbClr val="7030A0"/>
              </a:buClr>
              <a:buFont typeface="Wingdings" panose="05000000000000000000" pitchFamily="2" charset="2"/>
              <a:buChar char="§"/>
            </a:pPr>
            <a:r>
              <a:rPr lang="en-US" sz="2000" dirty="0"/>
              <a:t>2012             | Proposal for VET Transformation</a:t>
            </a:r>
          </a:p>
          <a:p>
            <a:pPr>
              <a:buClr>
                <a:srgbClr val="7030A0"/>
              </a:buClr>
            </a:pPr>
            <a:endParaRPr lang="sk-SK" sz="1800" dirty="0"/>
          </a:p>
        </p:txBody>
      </p:sp>
      <p:sp>
        <p:nvSpPr>
          <p:cNvPr id="31" name="Obdĺžnik 30"/>
          <p:cNvSpPr/>
          <p:nvPr/>
        </p:nvSpPr>
        <p:spPr>
          <a:xfrm>
            <a:off x="4591741" y="3566278"/>
            <a:ext cx="4165557" cy="461665"/>
          </a:xfrm>
          <a:prstGeom prst="rect">
            <a:avLst/>
          </a:prstGeom>
          <a:noFill/>
          <a:ln>
            <a:noFill/>
          </a:ln>
        </p:spPr>
        <p:txBody>
          <a:bodyPr wrap="square" lIns="91440" tIns="45720" rIns="91440" bIns="45720">
            <a:spAutoFit/>
          </a:bodyPr>
          <a:lstStyle/>
          <a:p>
            <a:pPr algn="ctr"/>
            <a:r>
              <a:rPr lang="en-US" sz="2400" b="1" spc="50" dirty="0">
                <a:ln w="9525" cmpd="sng">
                  <a:solidFill>
                    <a:srgbClr val="7030A0"/>
                  </a:solidFill>
                  <a:prstDash val="solid"/>
                </a:ln>
                <a:solidFill>
                  <a:schemeClr val="bg1"/>
                </a:solidFill>
                <a:effectLst>
                  <a:glow rad="38100">
                    <a:schemeClr val="accent1">
                      <a:alpha val="40000"/>
                    </a:schemeClr>
                  </a:glow>
                </a:effectLst>
              </a:rPr>
              <a:t>no improvements in quality</a:t>
            </a:r>
          </a:p>
        </p:txBody>
      </p:sp>
      <p:cxnSp>
        <p:nvCxnSpPr>
          <p:cNvPr id="32" name="Rovná spojovacia šípka 31"/>
          <p:cNvCxnSpPr>
            <a:cxnSpLocks/>
          </p:cNvCxnSpPr>
          <p:nvPr/>
        </p:nvCxnSpPr>
        <p:spPr>
          <a:xfrm>
            <a:off x="3427061" y="3578996"/>
            <a:ext cx="1067301" cy="21811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2" name="Slika 4">
            <a:extLst>
              <a:ext uri="{FF2B5EF4-FFF2-40B4-BE49-F238E27FC236}">
                <a16:creationId xmlns:a16="http://schemas.microsoft.com/office/drawing/2014/main" id="{315A7A1B-2FB6-4C3D-AC48-0388F4FD71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3" name="Obrázok 12">
            <a:extLst>
              <a:ext uri="{FF2B5EF4-FFF2-40B4-BE49-F238E27FC236}">
                <a16:creationId xmlns:a16="http://schemas.microsoft.com/office/drawing/2014/main" id="{269A1402-C94E-4D9C-A91A-72618CE178A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4" name="Obrázok 13">
            <a:extLst>
              <a:ext uri="{FF2B5EF4-FFF2-40B4-BE49-F238E27FC236}">
                <a16:creationId xmlns:a16="http://schemas.microsoft.com/office/drawing/2014/main" id="{F07ED042-4F07-417E-BD05-35532C74596B}"/>
              </a:ext>
            </a:extLst>
          </p:cNvPr>
          <p:cNvPicPr>
            <a:picLocks noChangeAspect="1"/>
          </p:cNvPicPr>
          <p:nvPr/>
        </p:nvPicPr>
        <p:blipFill rotWithShape="1">
          <a:blip r:embed="rId5"/>
          <a:srcRect l="17726" t="6294" r="12942" b="8858"/>
          <a:stretch/>
        </p:blipFill>
        <p:spPr>
          <a:xfrm>
            <a:off x="9292902" y="6085279"/>
            <a:ext cx="582592" cy="686290"/>
          </a:xfrm>
          <a:prstGeom prst="rect">
            <a:avLst/>
          </a:prstGeom>
        </p:spPr>
      </p:pic>
      <p:sp>
        <p:nvSpPr>
          <p:cNvPr id="15" name="Zástupný symbol päty 7">
            <a:extLst>
              <a:ext uri="{FF2B5EF4-FFF2-40B4-BE49-F238E27FC236}">
                <a16:creationId xmlns:a16="http://schemas.microsoft.com/office/drawing/2014/main" id="{84044352-3D6A-422C-9ACA-22CBB482A800}"/>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18" name="Šípka: päťuholník 9">
            <a:extLst>
              <a:ext uri="{FF2B5EF4-FFF2-40B4-BE49-F238E27FC236}">
                <a16:creationId xmlns:a16="http://schemas.microsoft.com/office/drawing/2014/main" id="{F8912C31-C51B-4F05-B455-BB261C13A9F2}"/>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19" name="Slika 3">
            <a:extLst>
              <a:ext uri="{FF2B5EF4-FFF2-40B4-BE49-F238E27FC236}">
                <a16:creationId xmlns:a16="http://schemas.microsoft.com/office/drawing/2014/main" id="{98933AEC-969C-45EF-B65A-F24BEEE9426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Obdĺžnik 19">
            <a:extLst>
              <a:ext uri="{FF2B5EF4-FFF2-40B4-BE49-F238E27FC236}">
                <a16:creationId xmlns:a16="http://schemas.microsoft.com/office/drawing/2014/main" id="{60E6B0D2-7310-463E-8CF7-DBF0B10C3650}"/>
              </a:ext>
            </a:extLst>
          </p:cNvPr>
          <p:cNvSpPr/>
          <p:nvPr/>
        </p:nvSpPr>
        <p:spPr>
          <a:xfrm>
            <a:off x="150507" y="327457"/>
            <a:ext cx="8238153" cy="523220"/>
          </a:xfrm>
          <a:prstGeom prst="rect">
            <a:avLst/>
          </a:prstGeom>
        </p:spPr>
        <p:txBody>
          <a:bodyPr wrap="none">
            <a:spAutoFit/>
          </a:bodyPr>
          <a:lstStyle/>
          <a:p>
            <a:r>
              <a:rPr lang="sk-SK" sz="2800" b="1" dirty="0" err="1">
                <a:solidFill>
                  <a:srgbClr val="7030A0"/>
                </a:solidFill>
              </a:rPr>
              <a:t>What</a:t>
            </a:r>
            <a:r>
              <a:rPr lang="sk-SK" sz="2800" b="1" dirty="0">
                <a:solidFill>
                  <a:srgbClr val="7030A0"/>
                </a:solidFill>
              </a:rPr>
              <a:t> </a:t>
            </a:r>
            <a:r>
              <a:rPr lang="sk-SK" sz="2800" b="1" dirty="0" err="1">
                <a:solidFill>
                  <a:srgbClr val="7030A0"/>
                </a:solidFill>
              </a:rPr>
              <a:t>was</a:t>
            </a:r>
            <a:r>
              <a:rPr lang="sk-SK" sz="2800" b="1" dirty="0">
                <a:solidFill>
                  <a:srgbClr val="7030A0"/>
                </a:solidFill>
              </a:rPr>
              <a:t> </a:t>
            </a:r>
            <a:r>
              <a:rPr lang="sk-SK" sz="2800" b="1" dirty="0" err="1">
                <a:solidFill>
                  <a:srgbClr val="7030A0"/>
                </a:solidFill>
              </a:rPr>
              <a:t>the</a:t>
            </a:r>
            <a:r>
              <a:rPr lang="sk-SK" sz="2800" b="1" dirty="0">
                <a:solidFill>
                  <a:srgbClr val="7030A0"/>
                </a:solidFill>
              </a:rPr>
              <a:t> </a:t>
            </a:r>
            <a:r>
              <a:rPr lang="sk-SK" sz="2800" b="1" dirty="0" err="1">
                <a:solidFill>
                  <a:srgbClr val="7030A0"/>
                </a:solidFill>
              </a:rPr>
              <a:t>history</a:t>
            </a:r>
            <a:r>
              <a:rPr lang="sk-SK" sz="2800" b="1" dirty="0">
                <a:solidFill>
                  <a:srgbClr val="7030A0"/>
                </a:solidFill>
              </a:rPr>
              <a:t> of </a:t>
            </a:r>
            <a:r>
              <a:rPr lang="sk-SK" sz="2800" b="1" dirty="0" err="1">
                <a:solidFill>
                  <a:srgbClr val="7030A0"/>
                </a:solidFill>
              </a:rPr>
              <a:t>establishing</a:t>
            </a:r>
            <a:r>
              <a:rPr lang="sk-SK" sz="2800" b="1" dirty="0">
                <a:solidFill>
                  <a:srgbClr val="7030A0"/>
                </a:solidFill>
              </a:rPr>
              <a:t> </a:t>
            </a:r>
            <a:r>
              <a:rPr lang="sk-SK" sz="2800" b="1" dirty="0" err="1">
                <a:solidFill>
                  <a:srgbClr val="7030A0"/>
                </a:solidFill>
              </a:rPr>
              <a:t>the</a:t>
            </a:r>
            <a:r>
              <a:rPr lang="sk-SK" sz="2800" b="1" dirty="0">
                <a:solidFill>
                  <a:srgbClr val="7030A0"/>
                </a:solidFill>
              </a:rPr>
              <a:t> </a:t>
            </a:r>
            <a:r>
              <a:rPr lang="sk-SK" sz="2800" b="1" dirty="0" err="1">
                <a:solidFill>
                  <a:srgbClr val="7030A0"/>
                </a:solidFill>
              </a:rPr>
              <a:t>Dual</a:t>
            </a:r>
            <a:r>
              <a:rPr lang="sk-SK" sz="2800" b="1" dirty="0">
                <a:solidFill>
                  <a:srgbClr val="7030A0"/>
                </a:solidFill>
              </a:rPr>
              <a:t> </a:t>
            </a:r>
            <a:r>
              <a:rPr lang="sk-SK" sz="2800" b="1" dirty="0" err="1">
                <a:solidFill>
                  <a:srgbClr val="7030A0"/>
                </a:solidFill>
              </a:rPr>
              <a:t>system</a:t>
            </a:r>
            <a:r>
              <a:rPr lang="sk-SK" sz="2800" b="1" dirty="0">
                <a:solidFill>
                  <a:srgbClr val="7030A0"/>
                </a:solidFill>
              </a:rPr>
              <a:t>?</a:t>
            </a:r>
          </a:p>
        </p:txBody>
      </p:sp>
    </p:spTree>
    <p:extLst>
      <p:ext uri="{BB962C8B-B14F-4D97-AF65-F5344CB8AC3E}">
        <p14:creationId xmlns:p14="http://schemas.microsoft.com/office/powerpoint/2010/main" val="1967338841"/>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Zástupný symbol obsahu 4"/>
          <p:cNvSpPr>
            <a:spLocks noGrp="1"/>
          </p:cNvSpPr>
          <p:nvPr>
            <p:ph idx="1"/>
          </p:nvPr>
        </p:nvSpPr>
        <p:spPr>
          <a:xfrm>
            <a:off x="315531" y="1517200"/>
            <a:ext cx="11451515" cy="3735842"/>
          </a:xfrm>
        </p:spPr>
        <p:txBody>
          <a:bodyPr>
            <a:normAutofit/>
          </a:bodyPr>
          <a:lstStyle/>
          <a:p>
            <a:pPr>
              <a:buClr>
                <a:srgbClr val="7030A0"/>
              </a:buClr>
              <a:buFont typeface="Wingdings" panose="05000000000000000000" pitchFamily="2" charset="2"/>
              <a:buChar char="§"/>
            </a:pPr>
            <a:r>
              <a:rPr lang="sk-SK" sz="2000" dirty="0"/>
              <a:t>2013 </a:t>
            </a:r>
            <a:r>
              <a:rPr lang="en-US" sz="2000" dirty="0"/>
              <a:t>            |</a:t>
            </a:r>
            <a:r>
              <a:rPr lang="sk-SK" sz="2000" dirty="0"/>
              <a:t> </a:t>
            </a:r>
            <a:r>
              <a:rPr lang="en-US" sz="2000" dirty="0"/>
              <a:t>N</a:t>
            </a:r>
            <a:r>
              <a:rPr lang="sk-SK" sz="2000" dirty="0"/>
              <a:t>a</a:t>
            </a:r>
            <a:r>
              <a:rPr lang="en-US" sz="2000" dirty="0" err="1"/>
              <a:t>tional</a:t>
            </a:r>
            <a:r>
              <a:rPr lang="en-US" sz="2000" dirty="0"/>
              <a:t> project </a:t>
            </a:r>
            <a:r>
              <a:rPr lang="sk-SK" sz="2000" b="1" i="1" dirty="0"/>
              <a:t>„D</a:t>
            </a:r>
            <a:r>
              <a:rPr lang="en-US" sz="2000" b="1" i="1" dirty="0" err="1"/>
              <a:t>evelopment</a:t>
            </a:r>
            <a:r>
              <a:rPr lang="en-US" sz="2000" b="1" i="1" dirty="0"/>
              <a:t> of vocational education and training in Slovakia“ </a:t>
            </a:r>
            <a:r>
              <a:rPr lang="en-US" sz="2000" dirty="0"/>
              <a:t> </a:t>
            </a:r>
          </a:p>
          <a:p>
            <a:pPr marL="0" indent="0">
              <a:buClr>
                <a:srgbClr val="7030A0"/>
              </a:buClr>
              <a:buNone/>
            </a:pPr>
            <a:r>
              <a:rPr lang="sk-SK" sz="2000" dirty="0"/>
              <a:t>			</a:t>
            </a:r>
            <a:endParaRPr lang="en-US" sz="2000" b="1" i="1" dirty="0"/>
          </a:p>
          <a:p>
            <a:pPr>
              <a:buClr>
                <a:srgbClr val="7030A0"/>
              </a:buClr>
              <a:buFont typeface="Wingdings" panose="05000000000000000000" pitchFamily="2" charset="2"/>
              <a:buChar char="§"/>
            </a:pPr>
            <a:endParaRPr lang="sk-SK" sz="2000" dirty="0"/>
          </a:p>
          <a:p>
            <a:pPr>
              <a:spcAft>
                <a:spcPts val="600"/>
              </a:spcAft>
              <a:buClr>
                <a:srgbClr val="7030A0"/>
              </a:buClr>
              <a:buFont typeface="Wingdings" panose="05000000000000000000" pitchFamily="2" charset="2"/>
              <a:buChar char="§"/>
            </a:pPr>
            <a:r>
              <a:rPr lang="sk-SK" sz="2000" dirty="0"/>
              <a:t>2014 </a:t>
            </a:r>
            <a:r>
              <a:rPr lang="en-US" sz="2000" dirty="0"/>
              <a:t>- </a:t>
            </a:r>
            <a:r>
              <a:rPr lang="sk-SK" sz="2000" dirty="0"/>
              <a:t>2015 </a:t>
            </a:r>
            <a:r>
              <a:rPr lang="en-US" sz="2000" dirty="0"/>
              <a:t>|</a:t>
            </a:r>
            <a:r>
              <a:rPr lang="sk-SK" sz="2000" dirty="0"/>
              <a:t> </a:t>
            </a:r>
            <a:r>
              <a:rPr lang="en-US" sz="2000" dirty="0"/>
              <a:t>A brand new concept of </a:t>
            </a:r>
            <a:r>
              <a:rPr lang="en-US" sz="2000" b="1" i="1" dirty="0"/>
              <a:t>the</a:t>
            </a:r>
            <a:r>
              <a:rPr lang="sk-SK" sz="2000" dirty="0"/>
              <a:t> </a:t>
            </a:r>
            <a:r>
              <a:rPr lang="en-US" sz="2000" b="1" i="1" dirty="0"/>
              <a:t>Dual education system developed </a:t>
            </a:r>
          </a:p>
          <a:p>
            <a:pPr>
              <a:spcAft>
                <a:spcPts val="600"/>
              </a:spcAft>
              <a:buClr>
                <a:srgbClr val="7030A0"/>
              </a:buClr>
              <a:buFont typeface="Wingdings" panose="05000000000000000000" pitchFamily="2" charset="2"/>
              <a:buChar char="§"/>
            </a:pPr>
            <a:r>
              <a:rPr lang="en-US" sz="2000" dirty="0"/>
              <a:t>2015             | </a:t>
            </a:r>
            <a:r>
              <a:rPr lang="en-US" sz="2000" b="1" i="1" dirty="0"/>
              <a:t>New legislation for VET </a:t>
            </a:r>
            <a:r>
              <a:rPr lang="en-US" sz="2000" b="1" dirty="0"/>
              <a:t>including</a:t>
            </a:r>
            <a:r>
              <a:rPr lang="sk-SK" sz="2000" dirty="0"/>
              <a:t> </a:t>
            </a:r>
            <a:r>
              <a:rPr lang="en-US" sz="2000" b="1" i="1" dirty="0"/>
              <a:t>the</a:t>
            </a:r>
            <a:r>
              <a:rPr lang="sk-SK" sz="2000" dirty="0"/>
              <a:t> </a:t>
            </a:r>
            <a:r>
              <a:rPr lang="en-US" sz="2000" b="1" dirty="0"/>
              <a:t>Dual system approved </a:t>
            </a:r>
            <a:r>
              <a:rPr lang="en-US" sz="2000" dirty="0"/>
              <a:t>(effective as of 1</a:t>
            </a:r>
            <a:r>
              <a:rPr lang="en-US" sz="2000" baseline="30000" dirty="0"/>
              <a:t>st</a:t>
            </a:r>
            <a:r>
              <a:rPr lang="en-US" sz="2000" dirty="0"/>
              <a:t> April 2015)</a:t>
            </a:r>
            <a:endParaRPr lang="sk-SK" sz="2000" dirty="0"/>
          </a:p>
          <a:p>
            <a:pPr>
              <a:spcAft>
                <a:spcPts val="600"/>
              </a:spcAft>
              <a:buClr>
                <a:srgbClr val="7030A0"/>
              </a:buClr>
              <a:buFont typeface="Wingdings" panose="05000000000000000000" pitchFamily="2" charset="2"/>
              <a:buChar char="§"/>
            </a:pPr>
            <a:r>
              <a:rPr lang="en-GB" sz="2000" dirty="0"/>
              <a:t>2015             | </a:t>
            </a:r>
            <a:r>
              <a:rPr lang="en-GB" sz="2000" b="1" i="1" dirty="0"/>
              <a:t>Board of employers for VET was founded </a:t>
            </a:r>
            <a:endParaRPr lang="sk-SK" sz="2000" b="1" i="1" dirty="0"/>
          </a:p>
          <a:p>
            <a:pPr>
              <a:buClr>
                <a:srgbClr val="7030A0"/>
              </a:buClr>
              <a:buFont typeface="Wingdings" panose="05000000000000000000" pitchFamily="2" charset="2"/>
              <a:buChar char="§"/>
            </a:pPr>
            <a:r>
              <a:rPr lang="en-GB" sz="2000" dirty="0"/>
              <a:t>2015             |</a:t>
            </a:r>
            <a:r>
              <a:rPr lang="sk-SK" sz="2000" dirty="0"/>
              <a:t> </a:t>
            </a:r>
            <a:r>
              <a:rPr lang="en-US" sz="2000" dirty="0"/>
              <a:t>Analysis</a:t>
            </a:r>
            <a:r>
              <a:rPr lang="sk-SK" sz="2000" dirty="0"/>
              <a:t> on</a:t>
            </a:r>
            <a:r>
              <a:rPr lang="en-GB" sz="2000" dirty="0"/>
              <a:t> VET </a:t>
            </a:r>
            <a:r>
              <a:rPr lang="sk-SK" sz="2000" dirty="0"/>
              <a:t>in </a:t>
            </a:r>
            <a:r>
              <a:rPr lang="en-US" sz="2000" dirty="0"/>
              <a:t>following</a:t>
            </a:r>
            <a:r>
              <a:rPr lang="en-GB" sz="2000" dirty="0"/>
              <a:t> states (Austria, Germany, Swiss, Finland and Singapore) </a:t>
            </a:r>
            <a:br>
              <a:rPr lang="en-GB" sz="2000" dirty="0"/>
            </a:br>
            <a:r>
              <a:rPr lang="en-GB" sz="2000" dirty="0"/>
              <a:t>                         was elaborated as </a:t>
            </a:r>
            <a:r>
              <a:rPr lang="en-GB" sz="2000" b="1" dirty="0"/>
              <a:t>the basis for continuation of the VET Transformation in Slovakia till 2020  </a:t>
            </a:r>
            <a:endParaRPr lang="en-US" sz="1800" dirty="0"/>
          </a:p>
          <a:p>
            <a:pPr marL="0" indent="0">
              <a:buClr>
                <a:srgbClr val="7030A0"/>
              </a:buClr>
              <a:buNone/>
            </a:pPr>
            <a:endParaRPr lang="sk-SK" sz="1800" dirty="0"/>
          </a:p>
        </p:txBody>
      </p:sp>
      <p:sp>
        <p:nvSpPr>
          <p:cNvPr id="13" name="Obdĺžnik 12"/>
          <p:cNvSpPr/>
          <p:nvPr/>
        </p:nvSpPr>
        <p:spPr>
          <a:xfrm>
            <a:off x="6445147" y="1998250"/>
            <a:ext cx="5321899" cy="461665"/>
          </a:xfrm>
          <a:prstGeom prst="rect">
            <a:avLst/>
          </a:prstGeom>
          <a:noFill/>
          <a:ln>
            <a:noFill/>
          </a:ln>
        </p:spPr>
        <p:txBody>
          <a:bodyPr wrap="square" lIns="91440" tIns="45720" rIns="91440" bIns="45720">
            <a:spAutoFit/>
          </a:bodyPr>
          <a:lstStyle/>
          <a:p>
            <a:pPr algn="ctr"/>
            <a:r>
              <a:rPr lang="en-US" sz="2400" b="1" spc="50" dirty="0">
                <a:ln w="9525" cmpd="sng">
                  <a:solidFill>
                    <a:srgbClr val="7030A0"/>
                  </a:solidFill>
                  <a:prstDash val="solid"/>
                </a:ln>
                <a:solidFill>
                  <a:schemeClr val="bg1"/>
                </a:solidFill>
                <a:effectLst>
                  <a:glow rad="38100">
                    <a:schemeClr val="accent1">
                      <a:alpha val="40000"/>
                    </a:schemeClr>
                  </a:glow>
                </a:effectLst>
              </a:rPr>
              <a:t>high employers involvement </a:t>
            </a:r>
          </a:p>
        </p:txBody>
      </p:sp>
      <p:cxnSp>
        <p:nvCxnSpPr>
          <p:cNvPr id="14" name="Rovná spojovacia šípka 13"/>
          <p:cNvCxnSpPr>
            <a:cxnSpLocks/>
          </p:cNvCxnSpPr>
          <p:nvPr/>
        </p:nvCxnSpPr>
        <p:spPr>
          <a:xfrm>
            <a:off x="5585773" y="1923691"/>
            <a:ext cx="1289480" cy="30539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15" name="Slika 4">
            <a:extLst>
              <a:ext uri="{FF2B5EF4-FFF2-40B4-BE49-F238E27FC236}">
                <a16:creationId xmlns:a16="http://schemas.microsoft.com/office/drawing/2014/main" id="{0CF110CF-DA8B-407C-8F83-DFF5F3BA87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6" name="Obrázok 15">
            <a:extLst>
              <a:ext uri="{FF2B5EF4-FFF2-40B4-BE49-F238E27FC236}">
                <a16:creationId xmlns:a16="http://schemas.microsoft.com/office/drawing/2014/main" id="{AF29F917-5478-4745-A50C-95F0B4D3A2CE}"/>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7" name="Obrázok 16">
            <a:extLst>
              <a:ext uri="{FF2B5EF4-FFF2-40B4-BE49-F238E27FC236}">
                <a16:creationId xmlns:a16="http://schemas.microsoft.com/office/drawing/2014/main" id="{3995823A-99D9-49AD-93D1-305EBF91EED7}"/>
              </a:ext>
            </a:extLst>
          </p:cNvPr>
          <p:cNvPicPr>
            <a:picLocks noChangeAspect="1"/>
          </p:cNvPicPr>
          <p:nvPr/>
        </p:nvPicPr>
        <p:blipFill rotWithShape="1">
          <a:blip r:embed="rId5"/>
          <a:srcRect l="17726" t="6294" r="12942" b="8858"/>
          <a:stretch/>
        </p:blipFill>
        <p:spPr>
          <a:xfrm>
            <a:off x="9292902" y="6085279"/>
            <a:ext cx="582592" cy="686290"/>
          </a:xfrm>
          <a:prstGeom prst="rect">
            <a:avLst/>
          </a:prstGeom>
        </p:spPr>
      </p:pic>
      <p:sp>
        <p:nvSpPr>
          <p:cNvPr id="18" name="Zástupný symbol päty 7">
            <a:extLst>
              <a:ext uri="{FF2B5EF4-FFF2-40B4-BE49-F238E27FC236}">
                <a16:creationId xmlns:a16="http://schemas.microsoft.com/office/drawing/2014/main" id="{4046793F-749C-408B-9D21-A6473953EDE4}"/>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19" name="Šípka: päťuholník 9">
            <a:extLst>
              <a:ext uri="{FF2B5EF4-FFF2-40B4-BE49-F238E27FC236}">
                <a16:creationId xmlns:a16="http://schemas.microsoft.com/office/drawing/2014/main" id="{EF85C9A7-3CF1-4ACC-81A5-03DF388B6962}"/>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20" name="Slika 3">
            <a:extLst>
              <a:ext uri="{FF2B5EF4-FFF2-40B4-BE49-F238E27FC236}">
                <a16:creationId xmlns:a16="http://schemas.microsoft.com/office/drawing/2014/main" id="{C6579BF7-3455-4A23-9C19-48A41A151A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Obdĺžnik 20">
            <a:extLst>
              <a:ext uri="{FF2B5EF4-FFF2-40B4-BE49-F238E27FC236}">
                <a16:creationId xmlns:a16="http://schemas.microsoft.com/office/drawing/2014/main" id="{D77BD7B6-2625-4A04-95D6-73F0275774C3}"/>
              </a:ext>
            </a:extLst>
          </p:cNvPr>
          <p:cNvSpPr/>
          <p:nvPr/>
        </p:nvSpPr>
        <p:spPr>
          <a:xfrm>
            <a:off x="150507" y="327457"/>
            <a:ext cx="8250977" cy="523220"/>
          </a:xfrm>
          <a:prstGeom prst="rect">
            <a:avLst/>
          </a:prstGeom>
        </p:spPr>
        <p:txBody>
          <a:bodyPr wrap="none">
            <a:spAutoFit/>
          </a:bodyPr>
          <a:lstStyle/>
          <a:p>
            <a:r>
              <a:rPr lang="en-US" sz="2800" b="1" dirty="0">
                <a:solidFill>
                  <a:srgbClr val="7030A0"/>
                </a:solidFill>
              </a:rPr>
              <a:t>What was the history of establishing the Dual system</a:t>
            </a:r>
            <a:r>
              <a:rPr lang="sk-SK" sz="2800" b="1" dirty="0">
                <a:solidFill>
                  <a:srgbClr val="7030A0"/>
                </a:solidFill>
              </a:rPr>
              <a:t>?</a:t>
            </a:r>
          </a:p>
        </p:txBody>
      </p:sp>
    </p:spTree>
    <p:extLst>
      <p:ext uri="{BB962C8B-B14F-4D97-AF65-F5344CB8AC3E}">
        <p14:creationId xmlns:p14="http://schemas.microsoft.com/office/powerpoint/2010/main" val="230659673"/>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dĺžnik 11"/>
          <p:cNvSpPr/>
          <p:nvPr/>
        </p:nvSpPr>
        <p:spPr>
          <a:xfrm>
            <a:off x="349866" y="1176760"/>
            <a:ext cx="7768310" cy="1631216"/>
          </a:xfrm>
          <a:prstGeom prst="rect">
            <a:avLst/>
          </a:prstGeom>
        </p:spPr>
        <p:txBody>
          <a:bodyPr wrap="square">
            <a:spAutoFit/>
          </a:bodyPr>
          <a:lstStyle/>
          <a:p>
            <a:pPr marL="800100" lvl="1" indent="-342900">
              <a:buClr>
                <a:srgbClr val="7030A0"/>
              </a:buClr>
              <a:buFont typeface="Wingdings" panose="05000000000000000000" pitchFamily="2" charset="2"/>
              <a:buChar char="§"/>
            </a:pPr>
            <a:r>
              <a:rPr lang="en-GB" sz="2000" b="1" dirty="0"/>
              <a:t>422 students </a:t>
            </a:r>
            <a:r>
              <a:rPr lang="en-GB" sz="2000" dirty="0"/>
              <a:t>in </a:t>
            </a:r>
            <a:r>
              <a:rPr lang="en-US" sz="2000" dirty="0"/>
              <a:t>the</a:t>
            </a:r>
            <a:r>
              <a:rPr lang="sk-SK" sz="2000" dirty="0"/>
              <a:t> </a:t>
            </a:r>
            <a:r>
              <a:rPr lang="en-GB" sz="2000" dirty="0"/>
              <a:t>dual system in school year 2015/2016</a:t>
            </a:r>
            <a:endParaRPr lang="sk-SK" sz="2000" dirty="0"/>
          </a:p>
          <a:p>
            <a:pPr marL="800100" lvl="1" indent="-342900">
              <a:buClr>
                <a:srgbClr val="7030A0"/>
              </a:buClr>
              <a:buFont typeface="Wingdings" panose="05000000000000000000" pitchFamily="2" charset="2"/>
              <a:buChar char="§"/>
            </a:pPr>
            <a:endParaRPr lang="sk-SK" sz="2000" dirty="0"/>
          </a:p>
          <a:p>
            <a:pPr marL="800100" lvl="1" indent="-342900">
              <a:buClr>
                <a:srgbClr val="7030A0"/>
              </a:buClr>
              <a:buFont typeface="Wingdings" panose="05000000000000000000" pitchFamily="2" charset="2"/>
              <a:buChar char="§"/>
            </a:pPr>
            <a:r>
              <a:rPr lang="en-GB" sz="2000" b="1" dirty="0"/>
              <a:t>1 121 new students </a:t>
            </a:r>
            <a:r>
              <a:rPr lang="en-GB" sz="2000" dirty="0"/>
              <a:t>in </a:t>
            </a:r>
            <a:r>
              <a:rPr lang="en-US" sz="2000" dirty="0"/>
              <a:t>the</a:t>
            </a:r>
            <a:r>
              <a:rPr lang="sk-SK" sz="2000" dirty="0"/>
              <a:t> </a:t>
            </a:r>
            <a:r>
              <a:rPr lang="en-GB" sz="2000" dirty="0"/>
              <a:t>dual system in school year 2016/2017</a:t>
            </a:r>
          </a:p>
          <a:p>
            <a:pPr marL="800100" lvl="1" indent="-342900">
              <a:buClr>
                <a:srgbClr val="7030A0"/>
              </a:buClr>
              <a:buFont typeface="Arial" panose="020B0604020202020204" pitchFamily="34" charset="0"/>
              <a:buChar char="•"/>
            </a:pPr>
            <a:endParaRPr lang="sk-SK" sz="2000" dirty="0"/>
          </a:p>
          <a:p>
            <a:pPr marL="800100" lvl="1" indent="-342900">
              <a:buClr>
                <a:srgbClr val="7030A0"/>
              </a:buClr>
              <a:buFont typeface="Arial" panose="020B0604020202020204" pitchFamily="34" charset="0"/>
              <a:buChar char="•"/>
            </a:pPr>
            <a:endParaRPr lang="en-GB" sz="2000" dirty="0"/>
          </a:p>
        </p:txBody>
      </p:sp>
      <p:graphicFrame>
        <p:nvGraphicFramePr>
          <p:cNvPr id="13" name="Tabuľka 12"/>
          <p:cNvGraphicFramePr>
            <a:graphicFrameLocks noGrp="1"/>
          </p:cNvGraphicFramePr>
          <p:nvPr>
            <p:extLst>
              <p:ext uri="{D42A27DB-BD31-4B8C-83A1-F6EECF244321}">
                <p14:modId xmlns:p14="http://schemas.microsoft.com/office/powerpoint/2010/main" val="3592492865"/>
              </p:ext>
            </p:extLst>
          </p:nvPr>
        </p:nvGraphicFramePr>
        <p:xfrm>
          <a:off x="1776246" y="2651665"/>
          <a:ext cx="8622256" cy="3024674"/>
        </p:xfrm>
        <a:graphic>
          <a:graphicData uri="http://schemas.openxmlformats.org/drawingml/2006/table">
            <a:tbl>
              <a:tblPr firstRow="1" firstCol="1" bandRow="1">
                <a:tableStyleId>{5C22544A-7EE6-4342-B048-85BDC9FD1C3A}</a:tableStyleId>
              </a:tblPr>
              <a:tblGrid>
                <a:gridCol w="3629351">
                  <a:extLst>
                    <a:ext uri="{9D8B030D-6E8A-4147-A177-3AD203B41FA5}">
                      <a16:colId xmlns:a16="http://schemas.microsoft.com/office/drawing/2014/main" val="20000"/>
                    </a:ext>
                  </a:extLst>
                </a:gridCol>
                <a:gridCol w="1241924">
                  <a:extLst>
                    <a:ext uri="{9D8B030D-6E8A-4147-A177-3AD203B41FA5}">
                      <a16:colId xmlns:a16="http://schemas.microsoft.com/office/drawing/2014/main" val="20001"/>
                    </a:ext>
                  </a:extLst>
                </a:gridCol>
                <a:gridCol w="231940">
                  <a:extLst>
                    <a:ext uri="{9D8B030D-6E8A-4147-A177-3AD203B41FA5}">
                      <a16:colId xmlns:a16="http://schemas.microsoft.com/office/drawing/2014/main" val="20002"/>
                    </a:ext>
                  </a:extLst>
                </a:gridCol>
                <a:gridCol w="1159387">
                  <a:extLst>
                    <a:ext uri="{9D8B030D-6E8A-4147-A177-3AD203B41FA5}">
                      <a16:colId xmlns:a16="http://schemas.microsoft.com/office/drawing/2014/main" val="20003"/>
                    </a:ext>
                  </a:extLst>
                </a:gridCol>
                <a:gridCol w="1200525">
                  <a:extLst>
                    <a:ext uri="{9D8B030D-6E8A-4147-A177-3AD203B41FA5}">
                      <a16:colId xmlns:a16="http://schemas.microsoft.com/office/drawing/2014/main" val="20004"/>
                    </a:ext>
                  </a:extLst>
                </a:gridCol>
                <a:gridCol w="1159129">
                  <a:extLst>
                    <a:ext uri="{9D8B030D-6E8A-4147-A177-3AD203B41FA5}">
                      <a16:colId xmlns:a16="http://schemas.microsoft.com/office/drawing/2014/main" val="20005"/>
                    </a:ext>
                  </a:extLst>
                </a:gridCol>
              </a:tblGrid>
              <a:tr h="916864">
                <a:tc>
                  <a:txBody>
                    <a:bodyPr/>
                    <a:lstStyle/>
                    <a:p>
                      <a:pPr>
                        <a:spcAft>
                          <a:spcPts val="0"/>
                        </a:spcAft>
                      </a:pPr>
                      <a:endParaRPr lang="en-GB"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spcAft>
                          <a:spcPts val="0"/>
                        </a:spcAft>
                      </a:pPr>
                      <a:r>
                        <a:rPr lang="en-GB"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 for school year 2015/16</a:t>
                      </a:r>
                    </a:p>
                    <a:p>
                      <a:pPr algn="ctr">
                        <a:spcAft>
                          <a:spcPts val="0"/>
                        </a:spcAft>
                      </a:pPr>
                      <a:r>
                        <a:rPr lang="en-GB" sz="1200" b="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(02.09.2015)</a:t>
                      </a:r>
                      <a:endParaRPr lang="en-GB" sz="12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 for school year 2016/17</a:t>
                      </a:r>
                    </a:p>
                    <a:p>
                      <a:pPr algn="ctr">
                        <a:spcAft>
                          <a:spcPts val="0"/>
                        </a:spcAft>
                      </a:pPr>
                      <a:r>
                        <a:rPr lang="en-GB" sz="12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b="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31.01.2016)</a:t>
                      </a:r>
                      <a:endParaRPr lang="en-GB" sz="12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Status for school </a:t>
                      </a:r>
                      <a:r>
                        <a:rPr lang="en-GB"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2016/17</a:t>
                      </a:r>
                    </a:p>
                    <a:p>
                      <a:pPr marL="0" marR="0" indent="0" algn="ctr" defTabSz="914400" rtl="0" eaLnBrk="1" fontAlgn="auto" latinLnBrk="0" hangingPunct="1">
                        <a:lnSpc>
                          <a:spcPct val="100000"/>
                        </a:lnSpc>
                        <a:spcBef>
                          <a:spcPts val="0"/>
                        </a:spcBef>
                        <a:spcAft>
                          <a:spcPts val="0"/>
                        </a:spcAft>
                        <a:buClrTx/>
                        <a:buSzTx/>
                        <a:buFontTx/>
                        <a:buNone/>
                        <a:tabLst/>
                        <a:defRPr/>
                      </a:pPr>
                      <a:r>
                        <a:rPr lang="en-GB" sz="1200" b="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(02.09.2016)</a:t>
                      </a:r>
                      <a:endParaRPr lang="en-GB" sz="1200" b="0" noProof="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Offer for school year 201</a:t>
                      </a:r>
                      <a:r>
                        <a:rPr lang="sk-SK"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r>
                        <a:rPr lang="en-GB"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lang="sk-SK"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endParaRPr lang="en-GB" sz="1600" b="1"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n-GB" sz="12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GB" sz="1200" b="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31.01.201</a:t>
                      </a:r>
                      <a:r>
                        <a:rPr lang="sk-SK" sz="1200" b="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a:t>
                      </a:r>
                      <a:r>
                        <a:rPr lang="en-GB" sz="1200" b="0" baseline="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en-GB" sz="1200" b="0"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623874">
                <a:tc>
                  <a:txBody>
                    <a:bodyPr/>
                    <a:lstStyle/>
                    <a:p>
                      <a:pPr>
                        <a:spcAft>
                          <a:spcPts val="0"/>
                        </a:spcAft>
                      </a:pPr>
                      <a:r>
                        <a:rPr lang="en-GB" sz="2000" b="1" noProof="0" dirty="0">
                          <a:solidFill>
                            <a:schemeClr val="tx1"/>
                          </a:solidFill>
                          <a:effectLst/>
                        </a:rPr>
                        <a:t>Number of employers in dual system</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000" b="1" noProof="0" dirty="0">
                          <a:solidFill>
                            <a:schemeClr val="tx1"/>
                          </a:solidFill>
                          <a:effectLst/>
                        </a:rPr>
                        <a:t>87</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298</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142</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sk-SK"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256</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53604">
                <a:tc>
                  <a:txBody>
                    <a:bodyPr/>
                    <a:lstStyle/>
                    <a:p>
                      <a:pPr>
                        <a:spcAft>
                          <a:spcPts val="0"/>
                        </a:spcAft>
                      </a:pPr>
                      <a:r>
                        <a:rPr lang="en-GB" sz="2000" b="1" noProof="0" dirty="0">
                          <a:solidFill>
                            <a:schemeClr val="tx1"/>
                          </a:solidFill>
                          <a:effectLst/>
                        </a:rPr>
                        <a:t>Number of education places  </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2000" b="1" noProof="0" dirty="0">
                          <a:solidFill>
                            <a:schemeClr val="tx1"/>
                          </a:solidFill>
                          <a:effectLst/>
                        </a:rPr>
                        <a:t>115</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494</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172</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sk-SK"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410</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353604">
                <a:tc>
                  <a:txBody>
                    <a:bodyPr/>
                    <a:lstStyle/>
                    <a:p>
                      <a:pPr>
                        <a:spcAft>
                          <a:spcPts val="0"/>
                        </a:spcAft>
                      </a:pPr>
                      <a:r>
                        <a:rPr lang="en-GB" sz="2000" b="1" noProof="0" dirty="0">
                          <a:solidFill>
                            <a:schemeClr val="tx1"/>
                          </a:solidFill>
                          <a:effectLst/>
                        </a:rPr>
                        <a:t>Number of involved schools</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25</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114</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57</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spcAft>
                          <a:spcPts val="0"/>
                        </a:spcAft>
                      </a:pPr>
                      <a:r>
                        <a:rPr lang="sk-SK"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96</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515154">
                <a:tc>
                  <a:txBody>
                    <a:bodyPr/>
                    <a:lstStyle/>
                    <a:p>
                      <a:pPr>
                        <a:spcAft>
                          <a:spcPts val="0"/>
                        </a:spcAft>
                      </a:pPr>
                      <a:r>
                        <a:rPr lang="en-GB" sz="2000" b="1" noProof="0" dirty="0">
                          <a:solidFill>
                            <a:schemeClr val="tx1"/>
                          </a:solidFill>
                          <a:effectLst/>
                        </a:rPr>
                        <a:t>Number of learning</a:t>
                      </a:r>
                      <a:r>
                        <a:rPr lang="en-GB" sz="2000" b="1" baseline="0" noProof="0" dirty="0">
                          <a:solidFill>
                            <a:schemeClr val="tx1"/>
                          </a:solidFill>
                          <a:effectLst/>
                        </a:rPr>
                        <a:t> programs </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2000" b="1" noProof="0" dirty="0">
                          <a:solidFill>
                            <a:schemeClr val="tx1"/>
                          </a:solidFill>
                          <a:effectLst/>
                        </a:rPr>
                        <a:t>22</a:t>
                      </a: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endPar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84</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en-GB"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48</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spcAft>
                          <a:spcPts val="0"/>
                        </a:spcAft>
                      </a:pPr>
                      <a:r>
                        <a:rPr lang="sk-SK" sz="2000" b="1" noProof="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76</a:t>
                      </a:r>
                    </a:p>
                  </a:txBody>
                  <a:tcPr marL="90170" marR="90170" marT="46990" marB="469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bl>
          </a:graphicData>
        </a:graphic>
      </p:graphicFrame>
      <p:pic>
        <p:nvPicPr>
          <p:cNvPr id="14" name="Slika 4">
            <a:extLst>
              <a:ext uri="{FF2B5EF4-FFF2-40B4-BE49-F238E27FC236}">
                <a16:creationId xmlns:a16="http://schemas.microsoft.com/office/drawing/2014/main" id="{16AFB98E-A7DA-4A02-A8F7-9CB12A2D5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5" name="Obrázok 14">
            <a:extLst>
              <a:ext uri="{FF2B5EF4-FFF2-40B4-BE49-F238E27FC236}">
                <a16:creationId xmlns:a16="http://schemas.microsoft.com/office/drawing/2014/main" id="{9FA646D4-EA98-478A-A103-78DB77E556B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6" name="Obrázok 15">
            <a:extLst>
              <a:ext uri="{FF2B5EF4-FFF2-40B4-BE49-F238E27FC236}">
                <a16:creationId xmlns:a16="http://schemas.microsoft.com/office/drawing/2014/main" id="{D4685438-0B37-45C4-8780-4480C6231154}"/>
              </a:ext>
            </a:extLst>
          </p:cNvPr>
          <p:cNvPicPr>
            <a:picLocks noChangeAspect="1"/>
          </p:cNvPicPr>
          <p:nvPr/>
        </p:nvPicPr>
        <p:blipFill rotWithShape="1">
          <a:blip r:embed="rId5"/>
          <a:srcRect l="17726" t="6294" r="12942" b="8858"/>
          <a:stretch/>
        </p:blipFill>
        <p:spPr>
          <a:xfrm>
            <a:off x="9292902" y="6085279"/>
            <a:ext cx="582592" cy="686290"/>
          </a:xfrm>
          <a:prstGeom prst="rect">
            <a:avLst/>
          </a:prstGeom>
        </p:spPr>
      </p:pic>
      <p:sp>
        <p:nvSpPr>
          <p:cNvPr id="17" name="Zástupný symbol päty 7">
            <a:extLst>
              <a:ext uri="{FF2B5EF4-FFF2-40B4-BE49-F238E27FC236}">
                <a16:creationId xmlns:a16="http://schemas.microsoft.com/office/drawing/2014/main" id="{08A7CEF5-32C0-442F-87C4-D0D5BE7D913C}"/>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18" name="Šípka: päťuholník 9">
            <a:extLst>
              <a:ext uri="{FF2B5EF4-FFF2-40B4-BE49-F238E27FC236}">
                <a16:creationId xmlns:a16="http://schemas.microsoft.com/office/drawing/2014/main" id="{346AB1D7-AFAE-4637-98F5-879DF835192A}"/>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19" name="Slika 3">
            <a:extLst>
              <a:ext uri="{FF2B5EF4-FFF2-40B4-BE49-F238E27FC236}">
                <a16:creationId xmlns:a16="http://schemas.microsoft.com/office/drawing/2014/main" id="{6B5D2363-88BD-4051-AB8E-88F91E7DF4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Obdĺžnik 19">
            <a:extLst>
              <a:ext uri="{FF2B5EF4-FFF2-40B4-BE49-F238E27FC236}">
                <a16:creationId xmlns:a16="http://schemas.microsoft.com/office/drawing/2014/main" id="{A3FFD66C-2EA5-4707-9257-11795DFB1175}"/>
              </a:ext>
            </a:extLst>
          </p:cNvPr>
          <p:cNvSpPr/>
          <p:nvPr/>
        </p:nvSpPr>
        <p:spPr>
          <a:xfrm>
            <a:off x="150507" y="327457"/>
            <a:ext cx="7502631" cy="523220"/>
          </a:xfrm>
          <a:prstGeom prst="rect">
            <a:avLst/>
          </a:prstGeom>
        </p:spPr>
        <p:txBody>
          <a:bodyPr wrap="none">
            <a:spAutoFit/>
          </a:bodyPr>
          <a:lstStyle/>
          <a:p>
            <a:r>
              <a:rPr lang="en-US" sz="2800" b="1" dirty="0">
                <a:solidFill>
                  <a:srgbClr val="7030A0"/>
                </a:solidFill>
              </a:rPr>
              <a:t>What is the current situation of the Dual system?</a:t>
            </a:r>
            <a:endParaRPr lang="sk-SK" sz="2800" b="1" dirty="0">
              <a:solidFill>
                <a:srgbClr val="7030A0"/>
              </a:solidFill>
            </a:endParaRPr>
          </a:p>
        </p:txBody>
      </p:sp>
    </p:spTree>
    <p:extLst>
      <p:ext uri="{BB962C8B-B14F-4D97-AF65-F5344CB8AC3E}">
        <p14:creationId xmlns:p14="http://schemas.microsoft.com/office/powerpoint/2010/main" val="682044788"/>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Slika 4">
            <a:extLst>
              <a:ext uri="{FF2B5EF4-FFF2-40B4-BE49-F238E27FC236}">
                <a16:creationId xmlns:a16="http://schemas.microsoft.com/office/drawing/2014/main" id="{341C6FD7-0340-4E7F-A16B-F179777630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4" name="Obrázok 13">
            <a:extLst>
              <a:ext uri="{FF2B5EF4-FFF2-40B4-BE49-F238E27FC236}">
                <a16:creationId xmlns:a16="http://schemas.microsoft.com/office/drawing/2014/main" id="{841F877A-0507-4FFA-842B-0DB044EA805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5" name="Obrázok 14">
            <a:extLst>
              <a:ext uri="{FF2B5EF4-FFF2-40B4-BE49-F238E27FC236}">
                <a16:creationId xmlns:a16="http://schemas.microsoft.com/office/drawing/2014/main" id="{E012599C-8639-4CB9-AB30-33AFDF9FF9DE}"/>
              </a:ext>
            </a:extLst>
          </p:cNvPr>
          <p:cNvPicPr>
            <a:picLocks noChangeAspect="1"/>
          </p:cNvPicPr>
          <p:nvPr/>
        </p:nvPicPr>
        <p:blipFill rotWithShape="1">
          <a:blip r:embed="rId5"/>
          <a:srcRect l="17726" t="6294" r="12942" b="8858"/>
          <a:stretch/>
        </p:blipFill>
        <p:spPr>
          <a:xfrm>
            <a:off x="9292902" y="6085279"/>
            <a:ext cx="582592" cy="686290"/>
          </a:xfrm>
          <a:prstGeom prst="rect">
            <a:avLst/>
          </a:prstGeom>
        </p:spPr>
      </p:pic>
      <p:sp>
        <p:nvSpPr>
          <p:cNvPr id="16" name="Zástupný symbol päty 7">
            <a:extLst>
              <a:ext uri="{FF2B5EF4-FFF2-40B4-BE49-F238E27FC236}">
                <a16:creationId xmlns:a16="http://schemas.microsoft.com/office/drawing/2014/main" id="{0C8CBD11-3FF4-4C71-A894-CF220BE0C055}"/>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17" name="Šípka: päťuholník 9">
            <a:extLst>
              <a:ext uri="{FF2B5EF4-FFF2-40B4-BE49-F238E27FC236}">
                <a16:creationId xmlns:a16="http://schemas.microsoft.com/office/drawing/2014/main" id="{1E8CB122-F1E1-44AD-9A74-E4B0C7C4DE62}"/>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18" name="Slika 3">
            <a:extLst>
              <a:ext uri="{FF2B5EF4-FFF2-40B4-BE49-F238E27FC236}">
                <a16:creationId xmlns:a16="http://schemas.microsoft.com/office/drawing/2014/main" id="{0C3941DC-DEA6-4B54-9508-B8933E12154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9" name="Obdĺžnik 18">
            <a:extLst>
              <a:ext uri="{FF2B5EF4-FFF2-40B4-BE49-F238E27FC236}">
                <a16:creationId xmlns:a16="http://schemas.microsoft.com/office/drawing/2014/main" id="{4281AF9F-6736-4D7E-806F-3E1F5496A9A0}"/>
              </a:ext>
            </a:extLst>
          </p:cNvPr>
          <p:cNvSpPr/>
          <p:nvPr/>
        </p:nvSpPr>
        <p:spPr>
          <a:xfrm>
            <a:off x="51041" y="335767"/>
            <a:ext cx="8246040" cy="461665"/>
          </a:xfrm>
          <a:prstGeom prst="rect">
            <a:avLst/>
          </a:prstGeom>
        </p:spPr>
        <p:txBody>
          <a:bodyPr wrap="none">
            <a:spAutoFit/>
          </a:bodyPr>
          <a:lstStyle/>
          <a:p>
            <a:r>
              <a:rPr lang="en-US" sz="2400" b="1" dirty="0">
                <a:solidFill>
                  <a:srgbClr val="7030A0"/>
                </a:solidFill>
              </a:rPr>
              <a:t>What are the main benefits and challenges of the Dual system?</a:t>
            </a:r>
            <a:endParaRPr lang="sk-SK" sz="2400" b="1" dirty="0">
              <a:solidFill>
                <a:srgbClr val="7030A0"/>
              </a:solidFill>
            </a:endParaRPr>
          </a:p>
        </p:txBody>
      </p:sp>
      <p:sp>
        <p:nvSpPr>
          <p:cNvPr id="3" name="BlokTextu 2">
            <a:extLst>
              <a:ext uri="{FF2B5EF4-FFF2-40B4-BE49-F238E27FC236}">
                <a16:creationId xmlns:a16="http://schemas.microsoft.com/office/drawing/2014/main" id="{03B5E2A5-07F1-470E-A421-5F0B9613A406}"/>
              </a:ext>
            </a:extLst>
          </p:cNvPr>
          <p:cNvSpPr txBox="1"/>
          <p:nvPr/>
        </p:nvSpPr>
        <p:spPr>
          <a:xfrm>
            <a:off x="204589" y="1603390"/>
            <a:ext cx="5840776" cy="4247317"/>
          </a:xfrm>
          <a:prstGeom prst="rect">
            <a:avLst/>
          </a:prstGeom>
          <a:noFill/>
        </p:spPr>
        <p:txBody>
          <a:bodyPr wrap="square" rtlCol="0">
            <a:spAutoFit/>
          </a:bodyPr>
          <a:lstStyle/>
          <a:p>
            <a:pPr marL="180975" lvl="0" indent="-180975">
              <a:spcAft>
                <a:spcPts val="200"/>
              </a:spcAft>
              <a:buFont typeface="Wingdings" panose="05000000000000000000" pitchFamily="2" charset="2"/>
              <a:buChar char="§"/>
            </a:pPr>
            <a:r>
              <a:rPr lang="en-GB" sz="1700" dirty="0"/>
              <a:t>adopting working habits directly at employers</a:t>
            </a:r>
            <a:endParaRPr lang="sk-SK" sz="1700" dirty="0"/>
          </a:p>
          <a:p>
            <a:pPr marL="180975" lvl="0" indent="-180975">
              <a:spcAft>
                <a:spcPts val="200"/>
              </a:spcAft>
              <a:buFont typeface="Wingdings" panose="05000000000000000000" pitchFamily="2" charset="2"/>
              <a:buChar char="§"/>
            </a:pPr>
            <a:r>
              <a:rPr lang="en-GB" sz="1700" dirty="0"/>
              <a:t>learning by doing</a:t>
            </a:r>
            <a:r>
              <a:rPr lang="sk-SK" sz="1700" dirty="0"/>
              <a:t> (</a:t>
            </a:r>
            <a:r>
              <a:rPr lang="en-US" sz="1700" dirty="0"/>
              <a:t>practical trainings on employers premises)</a:t>
            </a:r>
          </a:p>
          <a:p>
            <a:pPr marL="180975" lvl="0" indent="-180975">
              <a:spcAft>
                <a:spcPts val="200"/>
              </a:spcAft>
              <a:buFont typeface="Wingdings" panose="05000000000000000000" pitchFamily="2" charset="2"/>
              <a:buChar char="§"/>
            </a:pPr>
            <a:r>
              <a:rPr lang="sk-SK" sz="1700" dirty="0"/>
              <a:t>b</a:t>
            </a:r>
            <a:r>
              <a:rPr lang="en-GB" sz="1700" dirty="0" err="1"/>
              <a:t>eing</a:t>
            </a:r>
            <a:r>
              <a:rPr lang="en-GB" sz="1700" dirty="0"/>
              <a:t> face to face to new technologies</a:t>
            </a:r>
          </a:p>
          <a:p>
            <a:pPr marL="180975" lvl="0" indent="-180975">
              <a:spcAft>
                <a:spcPts val="200"/>
              </a:spcAft>
              <a:buFont typeface="Wingdings" panose="05000000000000000000" pitchFamily="2" charset="2"/>
              <a:buChar char="§"/>
            </a:pPr>
            <a:r>
              <a:rPr lang="sk-SK" sz="1700" dirty="0"/>
              <a:t>s</a:t>
            </a:r>
            <a:r>
              <a:rPr lang="en-GB" sz="1700" dirty="0" err="1"/>
              <a:t>mooth</a:t>
            </a:r>
            <a:r>
              <a:rPr lang="en-GB" sz="1700" dirty="0"/>
              <a:t> transition to job market</a:t>
            </a:r>
            <a:r>
              <a:rPr lang="sk-SK" sz="1700" dirty="0"/>
              <a:t> </a:t>
            </a:r>
            <a:br>
              <a:rPr lang="en-US" sz="1700" dirty="0"/>
            </a:br>
            <a:r>
              <a:rPr lang="sk-SK" sz="1700" dirty="0"/>
              <a:t>(</a:t>
            </a:r>
            <a:r>
              <a:rPr lang="en-US" sz="1700" dirty="0"/>
              <a:t>high-skilled employees / no probation period)</a:t>
            </a:r>
          </a:p>
          <a:p>
            <a:pPr marL="180975" lvl="0" indent="-180975">
              <a:spcAft>
                <a:spcPts val="200"/>
              </a:spcAft>
              <a:buFont typeface="Wingdings" panose="05000000000000000000" pitchFamily="2" charset="2"/>
              <a:buChar char="§"/>
            </a:pPr>
            <a:r>
              <a:rPr lang="en-US" sz="1700" dirty="0" err="1"/>
              <a:t>succesful</a:t>
            </a:r>
            <a:r>
              <a:rPr lang="en-US" sz="1700" dirty="0"/>
              <a:t> transfer of </a:t>
            </a:r>
            <a:r>
              <a:rPr lang="en-US" sz="1700" dirty="0" err="1"/>
              <a:t>labour</a:t>
            </a:r>
            <a:r>
              <a:rPr lang="en-US" sz="1700" dirty="0"/>
              <a:t> market needs into education system</a:t>
            </a:r>
          </a:p>
          <a:p>
            <a:pPr marL="180975" lvl="0" indent="-180975">
              <a:spcAft>
                <a:spcPts val="200"/>
              </a:spcAft>
              <a:buFont typeface="Wingdings" panose="05000000000000000000" pitchFamily="2" charset="2"/>
              <a:buChar char="§"/>
            </a:pPr>
            <a:r>
              <a:rPr lang="en-GB" sz="1700" dirty="0"/>
              <a:t>op</a:t>
            </a:r>
            <a:r>
              <a:rPr lang="sk-SK" sz="1700" dirty="0"/>
              <a:t>p</a:t>
            </a:r>
            <a:r>
              <a:rPr lang="en-GB" sz="1700" dirty="0" err="1"/>
              <a:t>ortunity</a:t>
            </a:r>
            <a:r>
              <a:rPr lang="en-GB" sz="1700" dirty="0"/>
              <a:t> for job vacancy guaranteed after graduation</a:t>
            </a:r>
            <a:r>
              <a:rPr lang="sk-SK" sz="1700" dirty="0"/>
              <a:t>                              (</a:t>
            </a:r>
            <a:r>
              <a:rPr lang="sk-SK" sz="1700" dirty="0" err="1"/>
              <a:t>high</a:t>
            </a:r>
            <a:r>
              <a:rPr lang="sk-SK" sz="1700" dirty="0"/>
              <a:t> </a:t>
            </a:r>
            <a:r>
              <a:rPr lang="sk-SK" sz="1700" dirty="0" err="1"/>
              <a:t>probability</a:t>
            </a:r>
            <a:r>
              <a:rPr lang="sk-SK" sz="1700" dirty="0"/>
              <a:t> of </a:t>
            </a:r>
            <a:r>
              <a:rPr lang="sk-SK" sz="1700" dirty="0" err="1"/>
              <a:t>getting</a:t>
            </a:r>
            <a:r>
              <a:rPr lang="sk-SK" sz="1700" dirty="0"/>
              <a:t> </a:t>
            </a:r>
            <a:r>
              <a:rPr lang="sk-SK" sz="1700" dirty="0" err="1"/>
              <a:t>working</a:t>
            </a:r>
            <a:r>
              <a:rPr lang="sk-SK" sz="1700" dirty="0"/>
              <a:t> </a:t>
            </a:r>
            <a:r>
              <a:rPr lang="sk-SK" sz="1700" dirty="0" err="1"/>
              <a:t>contract</a:t>
            </a:r>
            <a:r>
              <a:rPr lang="sk-SK" sz="1700" dirty="0"/>
              <a:t>)</a:t>
            </a:r>
            <a:r>
              <a:rPr lang="en-GB" sz="1700" dirty="0"/>
              <a:t> </a:t>
            </a:r>
          </a:p>
          <a:p>
            <a:pPr marL="180975" lvl="0" indent="-180975">
              <a:spcAft>
                <a:spcPts val="200"/>
              </a:spcAft>
              <a:buFont typeface="Wingdings" panose="05000000000000000000" pitchFamily="2" charset="2"/>
              <a:buChar char="§"/>
            </a:pPr>
            <a:r>
              <a:rPr lang="en-GB" sz="1700" dirty="0"/>
              <a:t>verification of students knowledge, skills during practical education at employers</a:t>
            </a:r>
          </a:p>
          <a:p>
            <a:pPr marL="180975" lvl="0" indent="-180975">
              <a:spcAft>
                <a:spcPts val="200"/>
              </a:spcAft>
              <a:buFont typeface="Wingdings" panose="05000000000000000000" pitchFamily="2" charset="2"/>
              <a:buChar char="§"/>
            </a:pPr>
            <a:r>
              <a:rPr lang="sk-SK" sz="1700" dirty="0" err="1"/>
              <a:t>improvement</a:t>
            </a:r>
            <a:r>
              <a:rPr lang="sk-SK" sz="1700" dirty="0"/>
              <a:t> in </a:t>
            </a:r>
            <a:r>
              <a:rPr lang="sk-SK" sz="1700" dirty="0" err="1"/>
              <a:t>students</a:t>
            </a:r>
            <a:r>
              <a:rPr lang="sk-SK" sz="1700" dirty="0"/>
              <a:t>´</a:t>
            </a:r>
            <a:r>
              <a:rPr lang="en-GB" sz="1700" dirty="0"/>
              <a:t> motivation</a:t>
            </a:r>
            <a:r>
              <a:rPr lang="sk-SK" sz="1700" dirty="0"/>
              <a:t> (</a:t>
            </a:r>
            <a:r>
              <a:rPr lang="sk-SK" sz="1700" dirty="0" err="1"/>
              <a:t>their</a:t>
            </a:r>
            <a:r>
              <a:rPr lang="sk-SK" sz="1700" dirty="0"/>
              <a:t> </a:t>
            </a:r>
            <a:r>
              <a:rPr lang="sk-SK" sz="1700" dirty="0" err="1"/>
              <a:t>attendance</a:t>
            </a:r>
            <a:r>
              <a:rPr lang="sk-SK" sz="1700" dirty="0"/>
              <a:t>, </a:t>
            </a:r>
            <a:r>
              <a:rPr lang="sk-SK" sz="1700" dirty="0" err="1"/>
              <a:t>discipline</a:t>
            </a:r>
            <a:r>
              <a:rPr lang="sk-SK" sz="1700" dirty="0"/>
              <a:t>, study </a:t>
            </a:r>
            <a:r>
              <a:rPr lang="sk-SK" sz="1700" dirty="0" err="1"/>
              <a:t>results</a:t>
            </a:r>
            <a:r>
              <a:rPr lang="sk-SK" sz="1700" dirty="0"/>
              <a:t>)</a:t>
            </a:r>
            <a:endParaRPr lang="en-GB" sz="1700" dirty="0"/>
          </a:p>
          <a:p>
            <a:pPr marL="180975" lvl="0" indent="-180975">
              <a:spcAft>
                <a:spcPts val="200"/>
              </a:spcAft>
              <a:buFont typeface="Wingdings" panose="05000000000000000000" pitchFamily="2" charset="2"/>
              <a:buChar char="§"/>
            </a:pPr>
            <a:r>
              <a:rPr lang="en-US" sz="1700" dirty="0"/>
              <a:t>individual approach to students through employer´s instructor</a:t>
            </a:r>
            <a:endParaRPr lang="en-GB" sz="1700" dirty="0"/>
          </a:p>
          <a:p>
            <a:pPr marL="180975" lvl="0" indent="-180975">
              <a:spcAft>
                <a:spcPts val="200"/>
              </a:spcAft>
              <a:buFont typeface="Wingdings" panose="05000000000000000000" pitchFamily="2" charset="2"/>
              <a:buChar char="§"/>
            </a:pPr>
            <a:r>
              <a:rPr lang="sk-SK" sz="1700" dirty="0"/>
              <a:t>e</a:t>
            </a:r>
            <a:r>
              <a:rPr lang="en-US" sz="1700" dirty="0" err="1"/>
              <a:t>mployers</a:t>
            </a:r>
            <a:r>
              <a:rPr lang="en-US" sz="1700" dirty="0"/>
              <a:t> impact on the content of vocational education</a:t>
            </a:r>
          </a:p>
        </p:txBody>
      </p:sp>
      <p:sp>
        <p:nvSpPr>
          <p:cNvPr id="4" name="BlokTextu 3">
            <a:extLst>
              <a:ext uri="{FF2B5EF4-FFF2-40B4-BE49-F238E27FC236}">
                <a16:creationId xmlns:a16="http://schemas.microsoft.com/office/drawing/2014/main" id="{EE9D4BDB-05B7-4BC3-BA2C-0D5E38336FAF}"/>
              </a:ext>
            </a:extLst>
          </p:cNvPr>
          <p:cNvSpPr txBox="1"/>
          <p:nvPr/>
        </p:nvSpPr>
        <p:spPr>
          <a:xfrm>
            <a:off x="6511095" y="1603390"/>
            <a:ext cx="5418004" cy="4278094"/>
          </a:xfrm>
          <a:prstGeom prst="rect">
            <a:avLst/>
          </a:prstGeom>
          <a:noFill/>
        </p:spPr>
        <p:txBody>
          <a:bodyPr wrap="square" rtlCol="0">
            <a:spAutoFit/>
          </a:bodyPr>
          <a:lstStyle/>
          <a:p>
            <a:pPr marL="180975" lvl="0" indent="-180975">
              <a:buFont typeface="Wingdings" panose="05000000000000000000" pitchFamily="2" charset="2"/>
              <a:buChar char="§"/>
            </a:pPr>
            <a:r>
              <a:rPr lang="en-US" sz="1700" dirty="0"/>
              <a:t>lack of information about dual education amongst pupils and their parents</a:t>
            </a:r>
            <a:endParaRPr lang="sk-SK" sz="1700" dirty="0"/>
          </a:p>
          <a:p>
            <a:pPr marL="180975" lvl="0" indent="-180975">
              <a:buFont typeface="Wingdings" panose="05000000000000000000" pitchFamily="2" charset="2"/>
              <a:buChar char="§"/>
            </a:pPr>
            <a:r>
              <a:rPr lang="en-US" sz="1700" dirty="0"/>
              <a:t>insufficient promotion</a:t>
            </a:r>
            <a:r>
              <a:rPr lang="sk-SK" sz="1700" dirty="0"/>
              <a:t> and poor </a:t>
            </a:r>
            <a:r>
              <a:rPr lang="en-US" sz="1700" dirty="0"/>
              <a:t>propagation of systems advantages</a:t>
            </a:r>
          </a:p>
          <a:p>
            <a:pPr marL="180975" lvl="0" indent="-180975">
              <a:buFont typeface="Wingdings" panose="05000000000000000000" pitchFamily="2" charset="2"/>
              <a:buChar char="§"/>
            </a:pPr>
            <a:r>
              <a:rPr lang="en-US" sz="1700" dirty="0"/>
              <a:t>poor training for ca</a:t>
            </a:r>
            <a:r>
              <a:rPr lang="sk-SK" sz="1700" dirty="0" err="1"/>
              <a:t>reer</a:t>
            </a:r>
            <a:r>
              <a:rPr lang="en-US" sz="1700" dirty="0"/>
              <a:t> guides at elementary schools</a:t>
            </a:r>
          </a:p>
          <a:p>
            <a:pPr marL="180975" lvl="0" indent="-180975">
              <a:buFont typeface="Wingdings" panose="05000000000000000000" pitchFamily="2" charset="2"/>
              <a:buChar char="§"/>
            </a:pPr>
            <a:r>
              <a:rPr lang="en-US" sz="1700" dirty="0"/>
              <a:t>missing analysis of pupils´ potential and predispositions for a job</a:t>
            </a:r>
          </a:p>
          <a:p>
            <a:pPr marL="180975" lvl="0" indent="-180975">
              <a:buFont typeface="Wingdings" panose="05000000000000000000" pitchFamily="2" charset="2"/>
              <a:buChar char="§"/>
            </a:pPr>
            <a:r>
              <a:rPr lang="en-US" sz="1700" dirty="0"/>
              <a:t>decreasing number of students </a:t>
            </a:r>
            <a:r>
              <a:rPr lang="sk-SK" sz="1700" dirty="0"/>
              <a:t>i</a:t>
            </a:r>
            <a:r>
              <a:rPr lang="en-US" sz="1700" dirty="0"/>
              <a:t>n</a:t>
            </a:r>
            <a:r>
              <a:rPr lang="sk-SK" sz="1700" dirty="0" err="1"/>
              <a:t>terested</a:t>
            </a:r>
            <a:r>
              <a:rPr lang="sk-SK" sz="1700" dirty="0"/>
              <a:t> in</a:t>
            </a:r>
            <a:r>
              <a:rPr lang="en-US" sz="1700" dirty="0"/>
              <a:t> VET</a:t>
            </a:r>
          </a:p>
          <a:p>
            <a:pPr marL="180975" lvl="0" indent="-180975">
              <a:buFont typeface="Wingdings" panose="05000000000000000000" pitchFamily="2" charset="2"/>
              <a:buChar char="§"/>
            </a:pPr>
            <a:r>
              <a:rPr lang="en-US" sz="1700" dirty="0"/>
              <a:t>missing students´ manual skills and attitude to work</a:t>
            </a:r>
          </a:p>
          <a:p>
            <a:pPr marL="180975" lvl="0" indent="-180975">
              <a:buFont typeface="Wingdings" panose="05000000000000000000" pitchFamily="2" charset="2"/>
              <a:buChar char="§"/>
            </a:pPr>
            <a:r>
              <a:rPr lang="en-US" sz="1700" dirty="0" err="1"/>
              <a:t>inappro</a:t>
            </a:r>
            <a:r>
              <a:rPr lang="sk-SK" sz="1700" dirty="0"/>
              <a:t>p</a:t>
            </a:r>
            <a:r>
              <a:rPr lang="en-US" sz="1700" dirty="0" err="1"/>
              <a:t>riate</a:t>
            </a:r>
            <a:r>
              <a:rPr lang="en-US" sz="1700" dirty="0"/>
              <a:t> structure of VET programs: more quantity than quality</a:t>
            </a:r>
          </a:p>
          <a:p>
            <a:pPr marL="180975" lvl="0" indent="-180975">
              <a:buFont typeface="Wingdings" panose="05000000000000000000" pitchFamily="2" charset="2"/>
              <a:buChar char="§"/>
            </a:pPr>
            <a:r>
              <a:rPr lang="en-US" sz="1700" dirty="0"/>
              <a:t>actual capacity planning does not fully reflect </a:t>
            </a:r>
            <a:r>
              <a:rPr lang="en-US" sz="1700" dirty="0" err="1"/>
              <a:t>labour</a:t>
            </a:r>
            <a:r>
              <a:rPr lang="en-US" sz="1700" dirty="0"/>
              <a:t> market needs</a:t>
            </a:r>
          </a:p>
          <a:p>
            <a:pPr marL="180975" lvl="0" indent="-180975">
              <a:buFont typeface="Wingdings" panose="05000000000000000000" pitchFamily="2" charset="2"/>
              <a:buChar char="§"/>
            </a:pPr>
            <a:r>
              <a:rPr lang="en-GB" sz="1700" dirty="0"/>
              <a:t>schools and employers disinterest to enter the system</a:t>
            </a:r>
            <a:endParaRPr lang="en-US" sz="1700" dirty="0"/>
          </a:p>
          <a:p>
            <a:pPr marL="180975" lvl="0" indent="-180975">
              <a:buFont typeface="Wingdings" panose="05000000000000000000" pitchFamily="2" charset="2"/>
              <a:buChar char="§"/>
            </a:pPr>
            <a:r>
              <a:rPr lang="sk-SK" sz="1700" dirty="0"/>
              <a:t>i</a:t>
            </a:r>
            <a:r>
              <a:rPr lang="en-GB" sz="1700" dirty="0" err="1"/>
              <a:t>nsufficient</a:t>
            </a:r>
            <a:r>
              <a:rPr lang="en-GB" sz="1700" dirty="0"/>
              <a:t> support and motivation for entering the system (legal / financial / administrative / tech. aspect)</a:t>
            </a:r>
            <a:endParaRPr lang="en-US" sz="1700" dirty="0"/>
          </a:p>
        </p:txBody>
      </p:sp>
      <p:sp>
        <p:nvSpPr>
          <p:cNvPr id="5" name="Obdĺžnik 4">
            <a:extLst>
              <a:ext uri="{FF2B5EF4-FFF2-40B4-BE49-F238E27FC236}">
                <a16:creationId xmlns:a16="http://schemas.microsoft.com/office/drawing/2014/main" id="{310B3987-DD56-4620-A100-E07D95E39E33}"/>
              </a:ext>
            </a:extLst>
          </p:cNvPr>
          <p:cNvSpPr/>
          <p:nvPr/>
        </p:nvSpPr>
        <p:spPr>
          <a:xfrm>
            <a:off x="2182321" y="1087032"/>
            <a:ext cx="1380634"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BENEFITS</a:t>
            </a:r>
            <a:endParaRPr lang="sk-SK" sz="2400" dirty="0">
              <a:effectLst>
                <a:outerShdw blurRad="38100" dist="38100" dir="2700000" algn="tl">
                  <a:srgbClr val="000000">
                    <a:alpha val="43137"/>
                  </a:srgbClr>
                </a:outerShdw>
              </a:effectLst>
            </a:endParaRPr>
          </a:p>
        </p:txBody>
      </p:sp>
      <p:sp>
        <p:nvSpPr>
          <p:cNvPr id="8" name="Obdĺžnik 7">
            <a:extLst>
              <a:ext uri="{FF2B5EF4-FFF2-40B4-BE49-F238E27FC236}">
                <a16:creationId xmlns:a16="http://schemas.microsoft.com/office/drawing/2014/main" id="{19764CDE-FF1C-455C-AF53-CA1E8B614B28}"/>
              </a:ext>
            </a:extLst>
          </p:cNvPr>
          <p:cNvSpPr/>
          <p:nvPr/>
        </p:nvSpPr>
        <p:spPr>
          <a:xfrm>
            <a:off x="8305327" y="1065867"/>
            <a:ext cx="1829540" cy="461665"/>
          </a:xfrm>
          <a:prstGeom prst="rect">
            <a:avLst/>
          </a:prstGeom>
        </p:spPr>
        <p:txBody>
          <a:bodyPr wrap="none">
            <a:spAutoFit/>
          </a:bodyPr>
          <a:lstStyle/>
          <a:p>
            <a:r>
              <a:rPr lang="en-US" sz="2400" b="1" dirty="0">
                <a:solidFill>
                  <a:srgbClr val="7030A0"/>
                </a:solidFill>
                <a:effectLst>
                  <a:outerShdw blurRad="38100" dist="38100" dir="2700000" algn="tl">
                    <a:srgbClr val="000000">
                      <a:alpha val="43137"/>
                    </a:srgbClr>
                  </a:outerShdw>
                </a:effectLst>
              </a:rPr>
              <a:t>CHALLENGES</a:t>
            </a:r>
            <a:endParaRPr lang="sk-SK" sz="24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6478308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150507" y="1233953"/>
            <a:ext cx="4282574" cy="4708981"/>
          </a:xfrm>
          <a:prstGeom prst="rect">
            <a:avLst/>
          </a:prstGeom>
        </p:spPr>
        <p:txBody>
          <a:bodyPr wrap="square">
            <a:spAutoFit/>
          </a:bodyPr>
          <a:lstStyle/>
          <a:p>
            <a:pPr marL="285750" indent="-285750">
              <a:buClr>
                <a:srgbClr val="7030A0"/>
              </a:buClr>
              <a:buFont typeface="Wingdings" panose="05000000000000000000" pitchFamily="2" charset="2"/>
              <a:buChar char="§"/>
            </a:pPr>
            <a:r>
              <a:rPr lang="sk-SK" sz="2000" dirty="0"/>
              <a:t>t</a:t>
            </a:r>
            <a:r>
              <a:rPr lang="en-GB" sz="2000" dirty="0"/>
              <a:t>he nation-wide system of validation of non-formal education</a:t>
            </a:r>
            <a:r>
              <a:rPr lang="sk-SK" sz="2000" dirty="0"/>
              <a:t> and</a:t>
            </a:r>
            <a:r>
              <a:rPr lang="en-GB" sz="2000" dirty="0"/>
              <a:t> informal learning </a:t>
            </a:r>
            <a:endParaRPr lang="sk-SK" sz="2000" dirty="0"/>
          </a:p>
          <a:p>
            <a:pPr marL="285750" indent="-285750">
              <a:buClr>
                <a:srgbClr val="7030A0"/>
              </a:buClr>
              <a:buFont typeface="Wingdings" panose="05000000000000000000" pitchFamily="2" charset="2"/>
              <a:buChar char="§"/>
            </a:pPr>
            <a:endParaRPr lang="en-US" sz="2000" dirty="0">
              <a:ea typeface="Calibri" panose="020F0502020204030204" pitchFamily="34" charset="0"/>
              <a:cs typeface="Times New Roman" panose="02020603050405020304" pitchFamily="18" charset="0"/>
            </a:endParaRPr>
          </a:p>
          <a:p>
            <a:pPr marL="285750" indent="-285750">
              <a:buClr>
                <a:srgbClr val="7030A0"/>
              </a:buClr>
              <a:buFont typeface="Wingdings" panose="05000000000000000000" pitchFamily="2" charset="2"/>
              <a:buChar char="§"/>
            </a:pPr>
            <a:r>
              <a:rPr lang="en-US" sz="2000" dirty="0"/>
              <a:t>register with comprehensive description of qualifications </a:t>
            </a:r>
          </a:p>
          <a:p>
            <a:pPr marL="285750" indent="-285750">
              <a:buClr>
                <a:srgbClr val="7030A0"/>
              </a:buClr>
              <a:buFont typeface="Wingdings" panose="05000000000000000000" pitchFamily="2" charset="2"/>
              <a:buChar char="§"/>
            </a:pPr>
            <a:endParaRPr lang="en-US" sz="2000" dirty="0"/>
          </a:p>
          <a:p>
            <a:pPr marL="285750" indent="-285750">
              <a:buClr>
                <a:srgbClr val="7030A0"/>
              </a:buClr>
              <a:buFont typeface="Wingdings" panose="05000000000000000000" pitchFamily="2" charset="2"/>
              <a:buChar char="§"/>
            </a:pPr>
            <a:r>
              <a:rPr lang="en-US" sz="2000" b="1" dirty="0"/>
              <a:t>1</a:t>
            </a:r>
            <a:r>
              <a:rPr lang="sk-SK" sz="2000" b="1" dirty="0"/>
              <a:t> </a:t>
            </a:r>
            <a:r>
              <a:rPr lang="en-US" sz="2000" b="1" dirty="0"/>
              <a:t>000 identified and described qualifications</a:t>
            </a:r>
            <a:endParaRPr lang="en-US" sz="2000" dirty="0"/>
          </a:p>
          <a:p>
            <a:pPr marL="285750" indent="-285750">
              <a:buClr>
                <a:srgbClr val="7030A0"/>
              </a:buClr>
              <a:buFont typeface="Wingdings" panose="05000000000000000000" pitchFamily="2" charset="2"/>
              <a:buChar char="§"/>
            </a:pPr>
            <a:endParaRPr lang="en-US" sz="2000" dirty="0"/>
          </a:p>
          <a:p>
            <a:pPr marL="285750" indent="-285750">
              <a:buClr>
                <a:srgbClr val="7030A0"/>
              </a:buClr>
              <a:buFont typeface="Wingdings" panose="05000000000000000000" pitchFamily="2" charset="2"/>
              <a:buChar char="§"/>
            </a:pPr>
            <a:r>
              <a:rPr lang="en-US" sz="2000" dirty="0"/>
              <a:t>register with Qualification Cards </a:t>
            </a:r>
          </a:p>
          <a:p>
            <a:pPr marL="285750" indent="-285750">
              <a:buClr>
                <a:srgbClr val="7030A0"/>
              </a:buClr>
              <a:buFont typeface="Wingdings" panose="05000000000000000000" pitchFamily="2" charset="2"/>
              <a:buChar char="§"/>
            </a:pPr>
            <a:endParaRPr lang="sk-SK" sz="2000" dirty="0"/>
          </a:p>
          <a:p>
            <a:pPr marL="285750" indent="-285750">
              <a:buClr>
                <a:srgbClr val="7030A0"/>
              </a:buClr>
              <a:buFont typeface="Wingdings" panose="05000000000000000000" pitchFamily="2" charset="2"/>
              <a:buChar char="§"/>
            </a:pPr>
            <a:r>
              <a:rPr lang="en-US" sz="2000" dirty="0"/>
              <a:t>definition of educational pathway/requirement on recognition</a:t>
            </a:r>
            <a:endParaRPr lang="sk-SK" sz="2000" dirty="0">
              <a:latin typeface="Ebrima" panose="02000000000000000000" pitchFamily="2" charset="0"/>
              <a:ea typeface="Calibri" panose="020F0502020204030204" pitchFamily="34" charset="0"/>
              <a:cs typeface="Times New Roman" panose="02020603050405020304" pitchFamily="18" charset="0"/>
            </a:endParaRPr>
          </a:p>
        </p:txBody>
      </p:sp>
      <p:pic>
        <p:nvPicPr>
          <p:cNvPr id="4" name="Obrázok 3"/>
          <p:cNvPicPr>
            <a:picLocks noChangeAspect="1"/>
          </p:cNvPicPr>
          <p:nvPr/>
        </p:nvPicPr>
        <p:blipFill>
          <a:blip r:embed="rId3"/>
          <a:stretch>
            <a:fillRect/>
          </a:stretch>
        </p:blipFill>
        <p:spPr>
          <a:xfrm>
            <a:off x="4301078" y="1871160"/>
            <a:ext cx="7628021" cy="3708741"/>
          </a:xfrm>
          <a:prstGeom prst="rect">
            <a:avLst/>
          </a:prstGeom>
          <a:ln>
            <a:solidFill>
              <a:schemeClr val="bg1">
                <a:lumMod val="85000"/>
              </a:schemeClr>
            </a:solidFill>
          </a:ln>
        </p:spPr>
      </p:pic>
      <p:sp>
        <p:nvSpPr>
          <p:cNvPr id="8" name="Obdĺžnik 7"/>
          <p:cNvSpPr/>
          <p:nvPr/>
        </p:nvSpPr>
        <p:spPr>
          <a:xfrm>
            <a:off x="9952278" y="1431513"/>
            <a:ext cx="2089803" cy="369332"/>
          </a:xfrm>
          <a:prstGeom prst="rect">
            <a:avLst/>
          </a:prstGeom>
        </p:spPr>
        <p:txBody>
          <a:bodyPr wrap="none">
            <a:spAutoFit/>
          </a:bodyPr>
          <a:lstStyle/>
          <a:p>
            <a:r>
              <a:rPr lang="en-GB" b="1" i="1" dirty="0">
                <a:solidFill>
                  <a:schemeClr val="bg1">
                    <a:lumMod val="50000"/>
                  </a:schemeClr>
                </a:solidFill>
              </a:rPr>
              <a:t>www.kvalifikacie.</a:t>
            </a:r>
            <a:r>
              <a:rPr lang="en-GB" b="1" dirty="0">
                <a:solidFill>
                  <a:schemeClr val="bg1">
                    <a:lumMod val="50000"/>
                  </a:schemeClr>
                </a:solidFill>
              </a:rPr>
              <a:t>sk</a:t>
            </a:r>
            <a:endParaRPr lang="sk-SK" b="1" dirty="0">
              <a:solidFill>
                <a:schemeClr val="bg1">
                  <a:lumMod val="50000"/>
                </a:schemeClr>
              </a:solidFill>
            </a:endParaRPr>
          </a:p>
        </p:txBody>
      </p:sp>
      <p:sp>
        <p:nvSpPr>
          <p:cNvPr id="13" name="Šípka: päťuholník 9">
            <a:extLst>
              <a:ext uri="{FF2B5EF4-FFF2-40B4-BE49-F238E27FC236}">
                <a16:creationId xmlns:a16="http://schemas.microsoft.com/office/drawing/2014/main" id="{0147419F-977A-4120-9A1B-67C14FAA0ACC}"/>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14" name="Slika 3">
            <a:extLst>
              <a:ext uri="{FF2B5EF4-FFF2-40B4-BE49-F238E27FC236}">
                <a16:creationId xmlns:a16="http://schemas.microsoft.com/office/drawing/2014/main" id="{9A3CE975-60D9-41E9-865B-9C55CBE98A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Obdĺžnik 14">
            <a:extLst>
              <a:ext uri="{FF2B5EF4-FFF2-40B4-BE49-F238E27FC236}">
                <a16:creationId xmlns:a16="http://schemas.microsoft.com/office/drawing/2014/main" id="{BC766CB2-AF9D-47B4-BC48-F42B958A2B5E}"/>
              </a:ext>
            </a:extLst>
          </p:cNvPr>
          <p:cNvSpPr/>
          <p:nvPr/>
        </p:nvSpPr>
        <p:spPr>
          <a:xfrm>
            <a:off x="150507" y="327457"/>
            <a:ext cx="4747903" cy="523220"/>
          </a:xfrm>
          <a:prstGeom prst="rect">
            <a:avLst/>
          </a:prstGeom>
        </p:spPr>
        <p:txBody>
          <a:bodyPr wrap="none">
            <a:spAutoFit/>
          </a:bodyPr>
          <a:lstStyle/>
          <a:p>
            <a:r>
              <a:rPr lang="sk-SK" sz="2800" b="1" dirty="0">
                <a:solidFill>
                  <a:srgbClr val="7030A0"/>
                </a:solidFill>
              </a:rPr>
              <a:t>National </a:t>
            </a:r>
            <a:r>
              <a:rPr lang="sk-SK" sz="2800" b="1" dirty="0" err="1">
                <a:solidFill>
                  <a:srgbClr val="7030A0"/>
                </a:solidFill>
              </a:rPr>
              <a:t>Qualifications</a:t>
            </a:r>
            <a:r>
              <a:rPr lang="sk-SK" sz="2800" b="1" dirty="0">
                <a:solidFill>
                  <a:srgbClr val="7030A0"/>
                </a:solidFill>
              </a:rPr>
              <a:t> </a:t>
            </a:r>
            <a:r>
              <a:rPr lang="sk-SK" sz="2800" b="1" dirty="0" err="1">
                <a:solidFill>
                  <a:srgbClr val="7030A0"/>
                </a:solidFill>
              </a:rPr>
              <a:t>System</a:t>
            </a:r>
            <a:endParaRPr lang="sk-SK" sz="2800" b="1" dirty="0">
              <a:solidFill>
                <a:srgbClr val="7030A0"/>
              </a:solidFill>
            </a:endParaRPr>
          </a:p>
        </p:txBody>
      </p:sp>
      <p:pic>
        <p:nvPicPr>
          <p:cNvPr id="16" name="Slika 4">
            <a:extLst>
              <a:ext uri="{FF2B5EF4-FFF2-40B4-BE49-F238E27FC236}">
                <a16:creationId xmlns:a16="http://schemas.microsoft.com/office/drawing/2014/main" id="{820F2914-ADE7-490F-8EEF-FCE6A0EAD8A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ok 16">
            <a:extLst>
              <a:ext uri="{FF2B5EF4-FFF2-40B4-BE49-F238E27FC236}">
                <a16:creationId xmlns:a16="http://schemas.microsoft.com/office/drawing/2014/main" id="{C11208C6-E0F7-4304-AC6A-6D6653F67A3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8" name="Obrázok 17">
            <a:extLst>
              <a:ext uri="{FF2B5EF4-FFF2-40B4-BE49-F238E27FC236}">
                <a16:creationId xmlns:a16="http://schemas.microsoft.com/office/drawing/2014/main" id="{FC8B9742-4FD7-4CB3-8C11-FFB5BE8F355B}"/>
              </a:ext>
            </a:extLst>
          </p:cNvPr>
          <p:cNvPicPr>
            <a:picLocks noChangeAspect="1"/>
          </p:cNvPicPr>
          <p:nvPr/>
        </p:nvPicPr>
        <p:blipFill rotWithShape="1">
          <a:blip r:embed="rId7"/>
          <a:srcRect l="17726" t="6294" r="12942" b="8858"/>
          <a:stretch/>
        </p:blipFill>
        <p:spPr>
          <a:xfrm>
            <a:off x="9292902" y="6085279"/>
            <a:ext cx="582592" cy="686290"/>
          </a:xfrm>
          <a:prstGeom prst="rect">
            <a:avLst/>
          </a:prstGeom>
        </p:spPr>
      </p:pic>
      <p:sp>
        <p:nvSpPr>
          <p:cNvPr id="19" name="Zástupný symbol päty 7">
            <a:extLst>
              <a:ext uri="{FF2B5EF4-FFF2-40B4-BE49-F238E27FC236}">
                <a16:creationId xmlns:a16="http://schemas.microsoft.com/office/drawing/2014/main" id="{F3C0DAB4-FD10-4EBB-80F0-25A812BD4C26}"/>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Tree>
    <p:extLst>
      <p:ext uri="{BB962C8B-B14F-4D97-AF65-F5344CB8AC3E}">
        <p14:creationId xmlns:p14="http://schemas.microsoft.com/office/powerpoint/2010/main" val="1999098968"/>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ok 4"/>
          <p:cNvPicPr>
            <a:picLocks noChangeAspect="1"/>
          </p:cNvPicPr>
          <p:nvPr/>
        </p:nvPicPr>
        <p:blipFill>
          <a:blip r:embed="rId3"/>
          <a:stretch>
            <a:fillRect/>
          </a:stretch>
        </p:blipFill>
        <p:spPr>
          <a:xfrm>
            <a:off x="4381500" y="1283862"/>
            <a:ext cx="7690349" cy="3859363"/>
          </a:xfrm>
          <a:prstGeom prst="rect">
            <a:avLst/>
          </a:prstGeom>
          <a:ln>
            <a:solidFill>
              <a:schemeClr val="tx1">
                <a:lumMod val="50000"/>
                <a:lumOff val="50000"/>
              </a:schemeClr>
            </a:solidFill>
          </a:ln>
        </p:spPr>
      </p:pic>
      <p:sp>
        <p:nvSpPr>
          <p:cNvPr id="4" name="Obdĺžnik 3"/>
          <p:cNvSpPr/>
          <p:nvPr/>
        </p:nvSpPr>
        <p:spPr>
          <a:xfrm>
            <a:off x="391886" y="1524389"/>
            <a:ext cx="3374306" cy="4401205"/>
          </a:xfrm>
          <a:prstGeom prst="rect">
            <a:avLst/>
          </a:prstGeom>
        </p:spPr>
        <p:txBody>
          <a:bodyPr wrap="square">
            <a:spAutoFit/>
          </a:bodyPr>
          <a:lstStyle/>
          <a:p>
            <a:pPr>
              <a:buClr>
                <a:srgbClr val="7030A0"/>
              </a:buClr>
            </a:pPr>
            <a:endParaRPr lang="sk-SK" sz="2000" b="1" dirty="0"/>
          </a:p>
          <a:p>
            <a:pPr>
              <a:buClr>
                <a:srgbClr val="7030A0"/>
              </a:buClr>
            </a:pPr>
            <a:r>
              <a:rPr lang="en-US" sz="2000" b="1" u="sng" dirty="0"/>
              <a:t>Fundaments</a:t>
            </a:r>
            <a:r>
              <a:rPr lang="sk-SK" sz="2000" b="1" u="sng" dirty="0"/>
              <a:t>:</a:t>
            </a:r>
          </a:p>
          <a:p>
            <a:pPr>
              <a:buClr>
                <a:srgbClr val="7030A0"/>
              </a:buClr>
            </a:pPr>
            <a:endParaRPr lang="sk-SK" sz="2000" b="1" dirty="0"/>
          </a:p>
          <a:p>
            <a:pPr>
              <a:buClr>
                <a:srgbClr val="7030A0"/>
              </a:buClr>
            </a:pPr>
            <a:r>
              <a:rPr lang="en-US" sz="2000" i="1" dirty="0"/>
              <a:t>Qualification standard</a:t>
            </a:r>
          </a:p>
          <a:p>
            <a:pPr marL="342900" indent="-342900">
              <a:buClr>
                <a:srgbClr val="7030A0"/>
              </a:buClr>
              <a:buFont typeface="Wingdings" panose="05000000000000000000" pitchFamily="2" charset="2"/>
              <a:buChar char="§"/>
            </a:pPr>
            <a:r>
              <a:rPr lang="sk-SK" sz="2000" dirty="0"/>
              <a:t>k</a:t>
            </a:r>
            <a:r>
              <a:rPr lang="en-US" sz="2000" dirty="0" err="1"/>
              <a:t>nowledge</a:t>
            </a:r>
            <a:endParaRPr lang="en-US" sz="2000" dirty="0"/>
          </a:p>
          <a:p>
            <a:pPr marL="342900" indent="-342900">
              <a:buClr>
                <a:srgbClr val="7030A0"/>
              </a:buClr>
              <a:buFont typeface="Wingdings" panose="05000000000000000000" pitchFamily="2" charset="2"/>
              <a:buChar char="§"/>
            </a:pPr>
            <a:r>
              <a:rPr lang="sk-SK" sz="2000" dirty="0"/>
              <a:t>s</a:t>
            </a:r>
            <a:r>
              <a:rPr lang="en-US" sz="2000" dirty="0"/>
              <a:t>kills</a:t>
            </a:r>
          </a:p>
          <a:p>
            <a:pPr marL="342900" indent="-342900">
              <a:buClr>
                <a:srgbClr val="7030A0"/>
              </a:buClr>
              <a:buFont typeface="Wingdings" panose="05000000000000000000" pitchFamily="2" charset="2"/>
              <a:buChar char="§"/>
            </a:pPr>
            <a:r>
              <a:rPr lang="en-US" sz="2000" dirty="0"/>
              <a:t>competences</a:t>
            </a:r>
          </a:p>
          <a:p>
            <a:pPr>
              <a:buClr>
                <a:srgbClr val="7030A0"/>
              </a:buClr>
            </a:pPr>
            <a:endParaRPr lang="en-US" sz="2000" dirty="0"/>
          </a:p>
          <a:p>
            <a:pPr>
              <a:buClr>
                <a:srgbClr val="7030A0"/>
              </a:buClr>
            </a:pPr>
            <a:r>
              <a:rPr lang="en-US" sz="2000" i="1" dirty="0"/>
              <a:t>Assessment standard</a:t>
            </a:r>
          </a:p>
          <a:p>
            <a:pPr marL="342900" indent="-342900">
              <a:buClr>
                <a:srgbClr val="7030A0"/>
              </a:buClr>
              <a:buFont typeface="Wingdings" panose="05000000000000000000" pitchFamily="2" charset="2"/>
              <a:buChar char="§"/>
            </a:pPr>
            <a:r>
              <a:rPr lang="en-US" sz="2000" dirty="0"/>
              <a:t>contents</a:t>
            </a:r>
          </a:p>
          <a:p>
            <a:pPr marL="342900" indent="-342900">
              <a:buClr>
                <a:srgbClr val="7030A0"/>
              </a:buClr>
              <a:buFont typeface="Wingdings" panose="05000000000000000000" pitchFamily="2" charset="2"/>
              <a:buChar char="§"/>
            </a:pPr>
            <a:r>
              <a:rPr lang="sk-SK" sz="2000" dirty="0"/>
              <a:t>i</a:t>
            </a:r>
            <a:r>
              <a:rPr lang="en-US" sz="2000" dirty="0" err="1"/>
              <a:t>nstitution</a:t>
            </a:r>
            <a:endParaRPr lang="en-US" sz="2000" dirty="0"/>
          </a:p>
          <a:p>
            <a:pPr marL="342900" indent="-342900">
              <a:buClr>
                <a:srgbClr val="7030A0"/>
              </a:buClr>
              <a:buFont typeface="Wingdings" panose="05000000000000000000" pitchFamily="2" charset="2"/>
              <a:buChar char="§"/>
            </a:pPr>
            <a:r>
              <a:rPr lang="en-US" sz="2000" dirty="0"/>
              <a:t>method</a:t>
            </a:r>
          </a:p>
          <a:p>
            <a:pPr>
              <a:buClr>
                <a:srgbClr val="7030A0"/>
              </a:buClr>
            </a:pPr>
            <a:endParaRPr lang="sk-SK" sz="2000" b="1" dirty="0"/>
          </a:p>
          <a:p>
            <a:pPr marL="342900" indent="-342900">
              <a:buClr>
                <a:srgbClr val="7030A0"/>
              </a:buClr>
              <a:buFont typeface="Arial" panose="020B0604020202020204" pitchFamily="34" charset="0"/>
              <a:buChar char="•"/>
            </a:pPr>
            <a:endParaRPr lang="sk-SK" sz="2000" b="1" dirty="0"/>
          </a:p>
        </p:txBody>
      </p:sp>
      <p:sp>
        <p:nvSpPr>
          <p:cNvPr id="8" name="Obdĺžnik 7"/>
          <p:cNvSpPr/>
          <p:nvPr/>
        </p:nvSpPr>
        <p:spPr>
          <a:xfrm>
            <a:off x="293848" y="1231560"/>
            <a:ext cx="2737481" cy="430887"/>
          </a:xfrm>
          <a:prstGeom prst="rect">
            <a:avLst/>
          </a:prstGeom>
        </p:spPr>
        <p:txBody>
          <a:bodyPr wrap="none">
            <a:spAutoFit/>
          </a:bodyPr>
          <a:lstStyle/>
          <a:p>
            <a:pPr>
              <a:buClr>
                <a:srgbClr val="7030A0"/>
              </a:buClr>
            </a:pPr>
            <a:r>
              <a:rPr lang="sk-SK" sz="2200" b="1" dirty="0">
                <a:solidFill>
                  <a:srgbClr val="7030A0"/>
                </a:solidFill>
              </a:rPr>
              <a:t>QUALIFICATION CARD</a:t>
            </a:r>
          </a:p>
        </p:txBody>
      </p:sp>
      <p:cxnSp>
        <p:nvCxnSpPr>
          <p:cNvPr id="14" name="Rovná spojovacia šípka 13"/>
          <p:cNvCxnSpPr/>
          <p:nvPr/>
        </p:nvCxnSpPr>
        <p:spPr>
          <a:xfrm>
            <a:off x="2917371" y="2634343"/>
            <a:ext cx="1567543" cy="6206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Rovná spojovacia šípka 15"/>
          <p:cNvCxnSpPr/>
          <p:nvPr/>
        </p:nvCxnSpPr>
        <p:spPr>
          <a:xfrm flipV="1">
            <a:off x="2917371" y="3439886"/>
            <a:ext cx="2928258" cy="631371"/>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15" name="Slika 4">
            <a:extLst>
              <a:ext uri="{FF2B5EF4-FFF2-40B4-BE49-F238E27FC236}">
                <a16:creationId xmlns:a16="http://schemas.microsoft.com/office/drawing/2014/main" id="{560EB6CB-BA9F-4E83-9694-40A06A4A06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17" name="Obrázok 16">
            <a:extLst>
              <a:ext uri="{FF2B5EF4-FFF2-40B4-BE49-F238E27FC236}">
                <a16:creationId xmlns:a16="http://schemas.microsoft.com/office/drawing/2014/main" id="{EC328F64-C50E-48D2-A892-9DE5FF228696}"/>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18" name="Obrázok 17">
            <a:extLst>
              <a:ext uri="{FF2B5EF4-FFF2-40B4-BE49-F238E27FC236}">
                <a16:creationId xmlns:a16="http://schemas.microsoft.com/office/drawing/2014/main" id="{2C6DC5BB-B702-415A-9CE9-FCFC136E4B98}"/>
              </a:ext>
            </a:extLst>
          </p:cNvPr>
          <p:cNvPicPr>
            <a:picLocks noChangeAspect="1"/>
          </p:cNvPicPr>
          <p:nvPr/>
        </p:nvPicPr>
        <p:blipFill rotWithShape="1">
          <a:blip r:embed="rId6"/>
          <a:srcRect l="17726" t="6294" r="12942" b="8858"/>
          <a:stretch/>
        </p:blipFill>
        <p:spPr>
          <a:xfrm>
            <a:off x="9292902" y="6085279"/>
            <a:ext cx="582592" cy="686290"/>
          </a:xfrm>
          <a:prstGeom prst="rect">
            <a:avLst/>
          </a:prstGeom>
        </p:spPr>
      </p:pic>
      <p:sp>
        <p:nvSpPr>
          <p:cNvPr id="19" name="Zástupný symbol päty 7">
            <a:extLst>
              <a:ext uri="{FF2B5EF4-FFF2-40B4-BE49-F238E27FC236}">
                <a16:creationId xmlns:a16="http://schemas.microsoft.com/office/drawing/2014/main" id="{865F9CAE-A84E-481C-8D44-CDB132016E5D}"/>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20" name="Šípka: päťuholník 9">
            <a:extLst>
              <a:ext uri="{FF2B5EF4-FFF2-40B4-BE49-F238E27FC236}">
                <a16:creationId xmlns:a16="http://schemas.microsoft.com/office/drawing/2014/main" id="{C86F1F7B-1376-4628-9DD4-FF6906E6FAEF}"/>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21" name="Slika 3">
            <a:extLst>
              <a:ext uri="{FF2B5EF4-FFF2-40B4-BE49-F238E27FC236}">
                <a16:creationId xmlns:a16="http://schemas.microsoft.com/office/drawing/2014/main" id="{9C91E6C9-CE5C-45A8-B089-4EC2F0CDE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2" name="Obdĺžnik 21">
            <a:extLst>
              <a:ext uri="{FF2B5EF4-FFF2-40B4-BE49-F238E27FC236}">
                <a16:creationId xmlns:a16="http://schemas.microsoft.com/office/drawing/2014/main" id="{A2E2AA1E-6617-4B6D-BC2B-90DE2C899A38}"/>
              </a:ext>
            </a:extLst>
          </p:cNvPr>
          <p:cNvSpPr/>
          <p:nvPr/>
        </p:nvSpPr>
        <p:spPr>
          <a:xfrm>
            <a:off x="150507" y="327457"/>
            <a:ext cx="4747903" cy="523220"/>
          </a:xfrm>
          <a:prstGeom prst="rect">
            <a:avLst/>
          </a:prstGeom>
        </p:spPr>
        <p:txBody>
          <a:bodyPr wrap="none">
            <a:spAutoFit/>
          </a:bodyPr>
          <a:lstStyle/>
          <a:p>
            <a:r>
              <a:rPr lang="sk-SK" sz="2800" b="1" dirty="0">
                <a:solidFill>
                  <a:srgbClr val="7030A0"/>
                </a:solidFill>
              </a:rPr>
              <a:t>National </a:t>
            </a:r>
            <a:r>
              <a:rPr lang="sk-SK" sz="2800" b="1" dirty="0" err="1">
                <a:solidFill>
                  <a:srgbClr val="7030A0"/>
                </a:solidFill>
              </a:rPr>
              <a:t>Qualifications</a:t>
            </a:r>
            <a:r>
              <a:rPr lang="sk-SK" sz="2800" b="1" dirty="0">
                <a:solidFill>
                  <a:srgbClr val="7030A0"/>
                </a:solidFill>
              </a:rPr>
              <a:t> </a:t>
            </a:r>
            <a:r>
              <a:rPr lang="sk-SK" sz="2800" b="1" dirty="0" err="1">
                <a:solidFill>
                  <a:srgbClr val="7030A0"/>
                </a:solidFill>
              </a:rPr>
              <a:t>System</a:t>
            </a:r>
            <a:endParaRPr lang="sk-SK" sz="2800" b="1" dirty="0">
              <a:solidFill>
                <a:srgbClr val="7030A0"/>
              </a:solidFill>
            </a:endParaRPr>
          </a:p>
        </p:txBody>
      </p:sp>
    </p:spTree>
    <p:extLst>
      <p:ext uri="{BB962C8B-B14F-4D97-AF65-F5344CB8AC3E}">
        <p14:creationId xmlns:p14="http://schemas.microsoft.com/office/powerpoint/2010/main" val="3483005995"/>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Obrázok 11">
            <a:extLst>
              <a:ext uri="{FF2B5EF4-FFF2-40B4-BE49-F238E27FC236}">
                <a16:creationId xmlns:a16="http://schemas.microsoft.com/office/drawing/2014/main" id="{0A9BCB29-E8AD-4684-96F9-02ECC1A7F8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9669" y="3152571"/>
            <a:ext cx="3738682" cy="2129719"/>
          </a:xfrm>
          <a:prstGeom prst="rect">
            <a:avLst/>
          </a:prstGeom>
          <a:ln>
            <a:noFill/>
          </a:ln>
          <a:effectLst>
            <a:softEdge rad="112500"/>
          </a:effectLst>
        </p:spPr>
      </p:pic>
      <p:pic>
        <p:nvPicPr>
          <p:cNvPr id="13" name="Obrázok 12">
            <a:extLst>
              <a:ext uri="{FF2B5EF4-FFF2-40B4-BE49-F238E27FC236}">
                <a16:creationId xmlns:a16="http://schemas.microsoft.com/office/drawing/2014/main" id="{671267E7-E329-40CF-AA50-FA5900FDFF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80809" y="3194474"/>
            <a:ext cx="2727887" cy="2045915"/>
          </a:xfrm>
          <a:prstGeom prst="rect">
            <a:avLst/>
          </a:prstGeom>
          <a:ln>
            <a:noFill/>
          </a:ln>
          <a:effectLst>
            <a:softEdge rad="112500"/>
          </a:effectLst>
        </p:spPr>
      </p:pic>
      <p:pic>
        <p:nvPicPr>
          <p:cNvPr id="14" name="Obrázok 13" descr="C:\Users\Firemný PC\AppData\Local\Microsoft\Windows\INetCache\Content.Word\P_20170427_130348.jpg">
            <a:extLst>
              <a:ext uri="{FF2B5EF4-FFF2-40B4-BE49-F238E27FC236}">
                <a16:creationId xmlns:a16="http://schemas.microsoft.com/office/drawing/2014/main" id="{9EEBF23A-9CDF-47CD-A922-9A97D4B1413E}"/>
              </a:ext>
            </a:extLst>
          </p:cNvPr>
          <p:cNvPicPr/>
          <p:nvPr/>
        </p:nvPicPr>
        <p:blipFill rotWithShape="1">
          <a:blip r:embed="rId5" cstate="print">
            <a:extLst>
              <a:ext uri="{28A0092B-C50C-407E-A947-70E740481C1C}">
                <a14:useLocalDpi xmlns:a14="http://schemas.microsoft.com/office/drawing/2010/main" val="0"/>
              </a:ext>
            </a:extLst>
          </a:blip>
          <a:srcRect t="23121" b="11733"/>
          <a:stretch/>
        </p:blipFill>
        <p:spPr bwMode="auto">
          <a:xfrm>
            <a:off x="14169" y="3194474"/>
            <a:ext cx="5509201" cy="1976858"/>
          </a:xfrm>
          <a:prstGeom prst="rect">
            <a:avLst/>
          </a:prstGeom>
          <a:ln>
            <a:noFill/>
          </a:ln>
          <a:effectLst>
            <a:softEdge rad="112500"/>
          </a:effectLst>
        </p:spPr>
      </p:pic>
      <p:pic>
        <p:nvPicPr>
          <p:cNvPr id="15" name="Obrázok 17">
            <a:extLst>
              <a:ext uri="{FF2B5EF4-FFF2-40B4-BE49-F238E27FC236}">
                <a16:creationId xmlns:a16="http://schemas.microsoft.com/office/drawing/2014/main" id="{1F077513-70F8-42E4-B279-DF3B5DB5CC4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3828" y="1544737"/>
            <a:ext cx="789217" cy="1478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4" descr="logo">
            <a:extLst>
              <a:ext uri="{FF2B5EF4-FFF2-40B4-BE49-F238E27FC236}">
                <a16:creationId xmlns:a16="http://schemas.microsoft.com/office/drawing/2014/main" id="{8F9C5D0A-183B-4B81-B386-866CA5B98E5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85846" y="1685353"/>
            <a:ext cx="1058577" cy="1058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BlokTextu 17"/>
          <p:cNvSpPr txBox="1"/>
          <p:nvPr/>
        </p:nvSpPr>
        <p:spPr>
          <a:xfrm>
            <a:off x="212312" y="1048502"/>
            <a:ext cx="2629876" cy="430887"/>
          </a:xfrm>
          <a:prstGeom prst="rect">
            <a:avLst/>
          </a:prstGeom>
          <a:noFill/>
        </p:spPr>
        <p:txBody>
          <a:bodyPr wrap="square" rtlCol="0">
            <a:spAutoFit/>
          </a:bodyPr>
          <a:lstStyle/>
          <a:p>
            <a:r>
              <a:rPr lang="sk-SK" sz="2200" b="1" dirty="0">
                <a:solidFill>
                  <a:srgbClr val="7030A0"/>
                </a:solidFill>
              </a:rPr>
              <a:t>SOŠ IT, Bratislava</a:t>
            </a:r>
            <a:endParaRPr lang="en-GB" sz="2200" b="1" dirty="0">
              <a:solidFill>
                <a:srgbClr val="7030A0"/>
              </a:solidFill>
            </a:endParaRPr>
          </a:p>
        </p:txBody>
      </p:sp>
      <p:sp>
        <p:nvSpPr>
          <p:cNvPr id="19" name="BlokTextu 18"/>
          <p:cNvSpPr txBox="1"/>
          <p:nvPr/>
        </p:nvSpPr>
        <p:spPr>
          <a:xfrm>
            <a:off x="5803904" y="1080997"/>
            <a:ext cx="2653566" cy="430887"/>
          </a:xfrm>
          <a:prstGeom prst="rect">
            <a:avLst/>
          </a:prstGeom>
          <a:noFill/>
        </p:spPr>
        <p:txBody>
          <a:bodyPr wrap="square" rtlCol="0">
            <a:spAutoFit/>
          </a:bodyPr>
          <a:lstStyle/>
          <a:p>
            <a:r>
              <a:rPr lang="sk-SK" sz="2200" b="1" dirty="0">
                <a:solidFill>
                  <a:srgbClr val="7030A0"/>
                </a:solidFill>
              </a:rPr>
              <a:t>SOŠ, Stará Turá</a:t>
            </a:r>
            <a:endParaRPr lang="en-GB" sz="2200" b="1" dirty="0">
              <a:solidFill>
                <a:srgbClr val="7030A0"/>
              </a:solidFill>
            </a:endParaRPr>
          </a:p>
        </p:txBody>
      </p:sp>
      <p:sp>
        <p:nvSpPr>
          <p:cNvPr id="23" name="BlokTextu 22"/>
          <p:cNvSpPr txBox="1"/>
          <p:nvPr/>
        </p:nvSpPr>
        <p:spPr>
          <a:xfrm>
            <a:off x="3676819" y="1970314"/>
            <a:ext cx="184731" cy="369332"/>
          </a:xfrm>
          <a:prstGeom prst="rect">
            <a:avLst/>
          </a:prstGeom>
          <a:noFill/>
        </p:spPr>
        <p:txBody>
          <a:bodyPr wrap="none" rtlCol="0">
            <a:spAutoFit/>
          </a:bodyPr>
          <a:lstStyle/>
          <a:p>
            <a:endParaRPr lang="en-GB" dirty="0"/>
          </a:p>
        </p:txBody>
      </p:sp>
      <p:sp>
        <p:nvSpPr>
          <p:cNvPr id="24" name="BlokTextu 23"/>
          <p:cNvSpPr txBox="1"/>
          <p:nvPr/>
        </p:nvSpPr>
        <p:spPr>
          <a:xfrm>
            <a:off x="1283354" y="1565396"/>
            <a:ext cx="3868242" cy="1754326"/>
          </a:xfrm>
          <a:prstGeom prst="rect">
            <a:avLst/>
          </a:prstGeom>
          <a:noFill/>
        </p:spPr>
        <p:txBody>
          <a:bodyPr wrap="square" rtlCol="0">
            <a:spAutoFit/>
          </a:bodyPr>
          <a:lstStyle/>
          <a:p>
            <a:pPr marL="285750" indent="-285750">
              <a:buClr>
                <a:srgbClr val="7030A0"/>
              </a:buClr>
              <a:buFont typeface="Wingdings" panose="05000000000000000000" pitchFamily="2" charset="2"/>
              <a:buChar char="§"/>
            </a:pPr>
            <a:r>
              <a:rPr lang="sk-SK" b="1" dirty="0" err="1"/>
              <a:t>Course</a:t>
            </a:r>
            <a:r>
              <a:rPr lang="sk-SK" b="1" dirty="0"/>
              <a:t> on </a:t>
            </a:r>
            <a:r>
              <a:rPr lang="sk-SK" b="1" dirty="0" err="1"/>
              <a:t>composite</a:t>
            </a:r>
            <a:r>
              <a:rPr lang="sk-SK" b="1" dirty="0"/>
              <a:t> </a:t>
            </a:r>
            <a:r>
              <a:rPr lang="sk-SK" b="1" dirty="0" err="1"/>
              <a:t>materials</a:t>
            </a:r>
            <a:endParaRPr lang="sk-SK" b="1" dirty="0"/>
          </a:p>
          <a:p>
            <a:pPr>
              <a:buClr>
                <a:srgbClr val="7030A0"/>
              </a:buClr>
            </a:pPr>
            <a:r>
              <a:rPr lang="sk-SK" i="1" dirty="0"/>
              <a:t>      (</a:t>
            </a:r>
            <a:r>
              <a:rPr lang="sk-SK" i="1" dirty="0" err="1"/>
              <a:t>traditional</a:t>
            </a:r>
            <a:r>
              <a:rPr lang="sk-SK" i="1" dirty="0"/>
              <a:t> </a:t>
            </a:r>
            <a:r>
              <a:rPr lang="sk-SK" i="1" dirty="0" err="1"/>
              <a:t>vrs</a:t>
            </a:r>
            <a:r>
              <a:rPr lang="sk-SK" i="1" dirty="0"/>
              <a:t>. new </a:t>
            </a:r>
            <a:r>
              <a:rPr lang="sk-SK" i="1" dirty="0" err="1"/>
              <a:t>ones</a:t>
            </a:r>
            <a:r>
              <a:rPr lang="sk-SK" i="1" dirty="0"/>
              <a:t>)</a:t>
            </a:r>
          </a:p>
          <a:p>
            <a:pPr marL="285750" indent="-285750">
              <a:buClr>
                <a:srgbClr val="7030A0"/>
              </a:buClr>
              <a:buFont typeface="Wingdings" panose="05000000000000000000" pitchFamily="2" charset="2"/>
              <a:buChar char="§"/>
            </a:pPr>
            <a:endParaRPr lang="sk-SK" dirty="0"/>
          </a:p>
          <a:p>
            <a:pPr marL="285750" indent="-285750">
              <a:buClr>
                <a:srgbClr val="7030A0"/>
              </a:buClr>
              <a:buFont typeface="Wingdings" panose="05000000000000000000" pitchFamily="2" charset="2"/>
              <a:buChar char="§"/>
            </a:pPr>
            <a:r>
              <a:rPr lang="sk-SK" b="1" dirty="0"/>
              <a:t>CAD / CAM </a:t>
            </a:r>
            <a:r>
              <a:rPr lang="sk-SK" b="1" dirty="0" err="1"/>
              <a:t>course</a:t>
            </a:r>
            <a:br>
              <a:rPr lang="sk-SK" dirty="0"/>
            </a:br>
            <a:r>
              <a:rPr lang="sk-SK" i="1" dirty="0"/>
              <a:t>(CNC </a:t>
            </a:r>
            <a:r>
              <a:rPr lang="sk-SK" i="1" dirty="0" err="1"/>
              <a:t>machine</a:t>
            </a:r>
            <a:r>
              <a:rPr lang="sk-SK" i="1" dirty="0"/>
              <a:t> </a:t>
            </a:r>
            <a:r>
              <a:rPr lang="sk-SK" i="1" dirty="0" err="1"/>
              <a:t>programing</a:t>
            </a:r>
            <a:r>
              <a:rPr lang="sk-SK" i="1" dirty="0"/>
              <a:t>)</a:t>
            </a:r>
          </a:p>
          <a:p>
            <a:endParaRPr lang="en-GB" dirty="0"/>
          </a:p>
        </p:txBody>
      </p:sp>
      <p:sp>
        <p:nvSpPr>
          <p:cNvPr id="26" name="BlokTextu 25"/>
          <p:cNvSpPr txBox="1"/>
          <p:nvPr/>
        </p:nvSpPr>
        <p:spPr>
          <a:xfrm>
            <a:off x="7275148" y="1545503"/>
            <a:ext cx="4653951" cy="1477328"/>
          </a:xfrm>
          <a:prstGeom prst="rect">
            <a:avLst/>
          </a:prstGeom>
          <a:noFill/>
        </p:spPr>
        <p:txBody>
          <a:bodyPr wrap="square" rtlCol="0">
            <a:spAutoFit/>
          </a:bodyPr>
          <a:lstStyle/>
          <a:p>
            <a:pPr marL="285750" indent="-285750">
              <a:buClr>
                <a:srgbClr val="7030A0"/>
              </a:buClr>
              <a:buFont typeface="Wingdings" panose="05000000000000000000" pitchFamily="2" charset="2"/>
              <a:buChar char="§"/>
            </a:pPr>
            <a:r>
              <a:rPr lang="sk-SK" b="1" dirty="0" err="1"/>
              <a:t>Course</a:t>
            </a:r>
            <a:r>
              <a:rPr lang="sk-SK" b="1" dirty="0"/>
              <a:t> on </a:t>
            </a:r>
            <a:r>
              <a:rPr lang="sk-SK" b="1" dirty="0" err="1"/>
              <a:t>technical</a:t>
            </a:r>
            <a:r>
              <a:rPr lang="sk-SK" b="1" dirty="0"/>
              <a:t> </a:t>
            </a:r>
            <a:r>
              <a:rPr lang="sk-SK" b="1" dirty="0" err="1"/>
              <a:t>documentation</a:t>
            </a:r>
            <a:r>
              <a:rPr lang="sk-SK" b="1" dirty="0"/>
              <a:t> </a:t>
            </a:r>
            <a:r>
              <a:rPr lang="sk-SK" b="1" dirty="0" err="1"/>
              <a:t>reading</a:t>
            </a:r>
            <a:endParaRPr lang="sk-SK" b="1" dirty="0"/>
          </a:p>
          <a:p>
            <a:pPr>
              <a:buClr>
                <a:srgbClr val="7030A0"/>
              </a:buClr>
            </a:pPr>
            <a:r>
              <a:rPr lang="sk-SK" i="1" dirty="0"/>
              <a:t>     (in metal and </a:t>
            </a:r>
            <a:r>
              <a:rPr lang="sk-SK" i="1" dirty="0" err="1"/>
              <a:t>electro-technical</a:t>
            </a:r>
            <a:r>
              <a:rPr lang="sk-SK" i="1" dirty="0"/>
              <a:t> </a:t>
            </a:r>
            <a:r>
              <a:rPr lang="sk-SK" i="1" dirty="0" err="1"/>
              <a:t>industry</a:t>
            </a:r>
            <a:r>
              <a:rPr lang="sk-SK" i="1" dirty="0"/>
              <a:t>)</a:t>
            </a:r>
          </a:p>
          <a:p>
            <a:pPr marL="285750" indent="-285750">
              <a:buClr>
                <a:srgbClr val="7030A0"/>
              </a:buClr>
              <a:buFont typeface="Wingdings" panose="05000000000000000000" pitchFamily="2" charset="2"/>
              <a:buChar char="§"/>
            </a:pPr>
            <a:endParaRPr lang="sk-SK" dirty="0"/>
          </a:p>
          <a:p>
            <a:pPr marL="285750" indent="-285750">
              <a:buClr>
                <a:srgbClr val="7030A0"/>
              </a:buClr>
              <a:buFont typeface="Wingdings" panose="05000000000000000000" pitchFamily="2" charset="2"/>
              <a:buChar char="§"/>
            </a:pPr>
            <a:r>
              <a:rPr lang="sk-SK" b="1" dirty="0" err="1"/>
              <a:t>Course</a:t>
            </a:r>
            <a:r>
              <a:rPr lang="sk-SK" b="1" dirty="0"/>
              <a:t> on </a:t>
            </a:r>
            <a:r>
              <a:rPr lang="sk-SK" b="1" dirty="0" err="1"/>
              <a:t>machine</a:t>
            </a:r>
            <a:r>
              <a:rPr lang="sk-SK" b="1" dirty="0"/>
              <a:t> </a:t>
            </a:r>
            <a:r>
              <a:rPr lang="sk-SK" b="1" dirty="0" err="1"/>
              <a:t>vision</a:t>
            </a:r>
            <a:r>
              <a:rPr lang="sk-SK" b="1" dirty="0"/>
              <a:t> </a:t>
            </a:r>
            <a:r>
              <a:rPr lang="sk-SK" b="1" dirty="0" err="1"/>
              <a:t>systems</a:t>
            </a:r>
            <a:endParaRPr lang="sk-SK" b="1" dirty="0"/>
          </a:p>
          <a:p>
            <a:pPr>
              <a:buClr>
                <a:srgbClr val="7030A0"/>
              </a:buClr>
            </a:pPr>
            <a:r>
              <a:rPr lang="sk-SK" i="1" dirty="0"/>
              <a:t>     (image </a:t>
            </a:r>
            <a:r>
              <a:rPr lang="sk-SK" i="1" dirty="0" err="1"/>
              <a:t>processing</a:t>
            </a:r>
            <a:r>
              <a:rPr lang="sk-SK" i="1" dirty="0"/>
              <a:t> </a:t>
            </a:r>
            <a:r>
              <a:rPr lang="sk-SK" i="1" dirty="0" err="1"/>
              <a:t>using</a:t>
            </a:r>
            <a:r>
              <a:rPr lang="sk-SK" i="1" dirty="0"/>
              <a:t> </a:t>
            </a:r>
            <a:r>
              <a:rPr lang="sk-SK" i="1" dirty="0" err="1"/>
              <a:t>industrail</a:t>
            </a:r>
            <a:r>
              <a:rPr lang="sk-SK" i="1" dirty="0"/>
              <a:t> </a:t>
            </a:r>
            <a:r>
              <a:rPr lang="sk-SK" i="1" dirty="0" err="1"/>
              <a:t>cameras</a:t>
            </a:r>
            <a:r>
              <a:rPr lang="sk-SK" i="1" dirty="0"/>
              <a:t>)</a:t>
            </a:r>
          </a:p>
        </p:txBody>
      </p:sp>
      <p:pic>
        <p:nvPicPr>
          <p:cNvPr id="20" name="Slika 4">
            <a:extLst>
              <a:ext uri="{FF2B5EF4-FFF2-40B4-BE49-F238E27FC236}">
                <a16:creationId xmlns:a16="http://schemas.microsoft.com/office/drawing/2014/main" id="{D6E2C99C-3E75-47F2-A82C-564CCA02A0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4589" y="6249462"/>
            <a:ext cx="1825792" cy="522107"/>
          </a:xfrm>
          <a:prstGeom prst="rect">
            <a:avLst/>
          </a:prstGeom>
          <a:noFill/>
          <a:extLst>
            <a:ext uri="{909E8E84-426E-40DD-AFC4-6F175D3DCCD1}">
              <a14:hiddenFill xmlns:a14="http://schemas.microsoft.com/office/drawing/2010/main">
                <a:solidFill>
                  <a:srgbClr val="FFFFFF"/>
                </a:solidFill>
              </a14:hiddenFill>
            </a:ext>
          </a:extLst>
        </p:spPr>
      </p:pic>
      <p:pic>
        <p:nvPicPr>
          <p:cNvPr id="21" name="Obrázok 20">
            <a:extLst>
              <a:ext uri="{FF2B5EF4-FFF2-40B4-BE49-F238E27FC236}">
                <a16:creationId xmlns:a16="http://schemas.microsoft.com/office/drawing/2014/main" id="{311BB660-EA1C-45A8-8B39-4CE0F0D76D75}"/>
              </a:ext>
            </a:extLst>
          </p:cNvPr>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179171" y="6249462"/>
            <a:ext cx="1749928" cy="450685"/>
          </a:xfrm>
          <a:prstGeom prst="rect">
            <a:avLst/>
          </a:prstGeom>
          <a:solidFill>
            <a:srgbClr val="FFFFFF"/>
          </a:solidFill>
          <a:ln>
            <a:noFill/>
          </a:ln>
        </p:spPr>
      </p:pic>
      <p:pic>
        <p:nvPicPr>
          <p:cNvPr id="22" name="Obrázok 21">
            <a:extLst>
              <a:ext uri="{FF2B5EF4-FFF2-40B4-BE49-F238E27FC236}">
                <a16:creationId xmlns:a16="http://schemas.microsoft.com/office/drawing/2014/main" id="{D1F52993-25B8-4872-80F0-8AAEB915FCE2}"/>
              </a:ext>
            </a:extLst>
          </p:cNvPr>
          <p:cNvPicPr>
            <a:picLocks noChangeAspect="1"/>
          </p:cNvPicPr>
          <p:nvPr/>
        </p:nvPicPr>
        <p:blipFill rotWithShape="1">
          <a:blip r:embed="rId10"/>
          <a:srcRect l="17726" t="6294" r="12942" b="8858"/>
          <a:stretch/>
        </p:blipFill>
        <p:spPr>
          <a:xfrm>
            <a:off x="9292902" y="6085279"/>
            <a:ext cx="582592" cy="686290"/>
          </a:xfrm>
          <a:prstGeom prst="rect">
            <a:avLst/>
          </a:prstGeom>
        </p:spPr>
      </p:pic>
      <p:sp>
        <p:nvSpPr>
          <p:cNvPr id="25" name="Zástupný symbol päty 7">
            <a:extLst>
              <a:ext uri="{FF2B5EF4-FFF2-40B4-BE49-F238E27FC236}">
                <a16:creationId xmlns:a16="http://schemas.microsoft.com/office/drawing/2014/main" id="{4B269DB3-C922-4E7B-B659-5B0262D1CC89}"/>
              </a:ext>
            </a:extLst>
          </p:cNvPr>
          <p:cNvSpPr>
            <a:spLocks noGrp="1"/>
          </p:cNvSpPr>
          <p:nvPr>
            <p:ph type="ftr" sz="quarter" idx="11"/>
          </p:nvPr>
        </p:nvSpPr>
        <p:spPr>
          <a:xfrm>
            <a:off x="2182321" y="6002422"/>
            <a:ext cx="6806904" cy="751112"/>
          </a:xfrm>
          <a:noFill/>
          <a:ln>
            <a:noFill/>
          </a:ln>
        </p:spPr>
        <p:txBody>
          <a:bodyPr/>
          <a:lstStyle/>
          <a:p>
            <a:pPr algn="l"/>
            <a:endParaRPr lang="sk-SK" i="1" dirty="0"/>
          </a:p>
          <a:p>
            <a:pPr algn="just"/>
            <a:r>
              <a:rPr lang="en-GB" i="1" dirty="0"/>
              <a:t>The European Commission support for the production of this publication does not constitute endorsement of the contents which reflects the views only of the authors, and the Commission cannot be held responsible for any use which may be made of the information contained therein.</a:t>
            </a:r>
            <a:endParaRPr lang="sk-SK" dirty="0"/>
          </a:p>
        </p:txBody>
      </p:sp>
      <p:sp>
        <p:nvSpPr>
          <p:cNvPr id="27" name="Šípka: päťuholník 9">
            <a:extLst>
              <a:ext uri="{FF2B5EF4-FFF2-40B4-BE49-F238E27FC236}">
                <a16:creationId xmlns:a16="http://schemas.microsoft.com/office/drawing/2014/main" id="{8435711C-51BE-4A59-9342-A7D27C36B166}"/>
              </a:ext>
            </a:extLst>
          </p:cNvPr>
          <p:cNvSpPr/>
          <p:nvPr/>
        </p:nvSpPr>
        <p:spPr>
          <a:xfrm>
            <a:off x="0" y="318012"/>
            <a:ext cx="9273396" cy="523094"/>
          </a:xfrm>
          <a:prstGeom prst="homePlate">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sk-SK" sz="2300" b="1" dirty="0"/>
          </a:p>
        </p:txBody>
      </p:sp>
      <p:pic>
        <p:nvPicPr>
          <p:cNvPr id="28" name="Slika 3">
            <a:extLst>
              <a:ext uri="{FF2B5EF4-FFF2-40B4-BE49-F238E27FC236}">
                <a16:creationId xmlns:a16="http://schemas.microsoft.com/office/drawing/2014/main" id="{AD7BC565-F4AB-4939-B762-2BB7931FB57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757298" y="309702"/>
            <a:ext cx="3009748" cy="54097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9" name="Obdĺžnik 28">
            <a:extLst>
              <a:ext uri="{FF2B5EF4-FFF2-40B4-BE49-F238E27FC236}">
                <a16:creationId xmlns:a16="http://schemas.microsoft.com/office/drawing/2014/main" id="{5FEACF57-C69C-4CBA-878D-2ADA820410F7}"/>
              </a:ext>
            </a:extLst>
          </p:cNvPr>
          <p:cNvSpPr/>
          <p:nvPr/>
        </p:nvSpPr>
        <p:spPr>
          <a:xfrm>
            <a:off x="150507" y="327457"/>
            <a:ext cx="8640507" cy="461665"/>
          </a:xfrm>
          <a:prstGeom prst="rect">
            <a:avLst/>
          </a:prstGeom>
        </p:spPr>
        <p:txBody>
          <a:bodyPr wrap="none">
            <a:spAutoFit/>
          </a:bodyPr>
          <a:lstStyle/>
          <a:p>
            <a:r>
              <a:rPr lang="sk-SK" sz="2400" b="1" dirty="0" err="1">
                <a:solidFill>
                  <a:srgbClr val="7030A0"/>
                </a:solidFill>
              </a:rPr>
              <a:t>How</a:t>
            </a:r>
            <a:r>
              <a:rPr lang="sk-SK" sz="2400" b="1" dirty="0">
                <a:solidFill>
                  <a:srgbClr val="7030A0"/>
                </a:solidFill>
              </a:rPr>
              <a:t> </a:t>
            </a:r>
            <a:r>
              <a:rPr lang="sk-SK" sz="2400" b="1" dirty="0" err="1">
                <a:solidFill>
                  <a:srgbClr val="7030A0"/>
                </a:solidFill>
              </a:rPr>
              <a:t>projects</a:t>
            </a:r>
            <a:r>
              <a:rPr lang="sk-SK" sz="2400" b="1" dirty="0">
                <a:solidFill>
                  <a:srgbClr val="7030A0"/>
                </a:solidFill>
              </a:rPr>
              <a:t> </a:t>
            </a:r>
            <a:r>
              <a:rPr lang="sk-SK" sz="2400" b="1" dirty="0" err="1">
                <a:solidFill>
                  <a:srgbClr val="7030A0"/>
                </a:solidFill>
              </a:rPr>
              <a:t>like</a:t>
            </a:r>
            <a:r>
              <a:rPr lang="sk-SK" sz="2400" b="1" dirty="0">
                <a:solidFill>
                  <a:srgbClr val="7030A0"/>
                </a:solidFill>
              </a:rPr>
              <a:t> </a:t>
            </a:r>
            <a:r>
              <a:rPr lang="sk-SK" sz="2400" b="1" dirty="0" err="1">
                <a:solidFill>
                  <a:srgbClr val="7030A0"/>
                </a:solidFill>
              </a:rPr>
              <a:t>skillME</a:t>
            </a:r>
            <a:r>
              <a:rPr lang="sk-SK" sz="2400" b="1" dirty="0">
                <a:solidFill>
                  <a:srgbClr val="7030A0"/>
                </a:solidFill>
              </a:rPr>
              <a:t> are </a:t>
            </a:r>
            <a:r>
              <a:rPr lang="sk-SK" sz="2400" b="1" dirty="0" err="1">
                <a:solidFill>
                  <a:srgbClr val="7030A0"/>
                </a:solidFill>
              </a:rPr>
              <a:t>being</a:t>
            </a:r>
            <a:r>
              <a:rPr lang="sk-SK" sz="2400" b="1" dirty="0">
                <a:solidFill>
                  <a:srgbClr val="7030A0"/>
                </a:solidFill>
              </a:rPr>
              <a:t> </a:t>
            </a:r>
            <a:r>
              <a:rPr lang="sk-SK" sz="2400" b="1" dirty="0" err="1">
                <a:solidFill>
                  <a:srgbClr val="7030A0"/>
                </a:solidFill>
              </a:rPr>
              <a:t>helpful</a:t>
            </a:r>
            <a:r>
              <a:rPr lang="sk-SK" sz="2400" b="1" dirty="0">
                <a:solidFill>
                  <a:srgbClr val="7030A0"/>
                </a:solidFill>
              </a:rPr>
              <a:t> </a:t>
            </a:r>
            <a:r>
              <a:rPr lang="sk-SK" sz="2400" b="1" dirty="0" err="1">
                <a:solidFill>
                  <a:srgbClr val="7030A0"/>
                </a:solidFill>
              </a:rPr>
              <a:t>for</a:t>
            </a:r>
            <a:r>
              <a:rPr lang="sk-SK" sz="2400" b="1" dirty="0">
                <a:solidFill>
                  <a:srgbClr val="7030A0"/>
                </a:solidFill>
              </a:rPr>
              <a:t> </a:t>
            </a:r>
            <a:r>
              <a:rPr lang="sk-SK" sz="2400" b="1" dirty="0" err="1">
                <a:solidFill>
                  <a:srgbClr val="7030A0"/>
                </a:solidFill>
              </a:rPr>
              <a:t>the</a:t>
            </a:r>
            <a:r>
              <a:rPr lang="sk-SK" sz="2400" b="1" dirty="0">
                <a:solidFill>
                  <a:srgbClr val="7030A0"/>
                </a:solidFill>
              </a:rPr>
              <a:t> </a:t>
            </a:r>
            <a:r>
              <a:rPr lang="sk-SK" sz="2400" b="1" dirty="0" err="1">
                <a:solidFill>
                  <a:srgbClr val="7030A0"/>
                </a:solidFill>
              </a:rPr>
              <a:t>dual</a:t>
            </a:r>
            <a:r>
              <a:rPr lang="sk-SK" sz="2400" b="1" dirty="0">
                <a:solidFill>
                  <a:srgbClr val="7030A0"/>
                </a:solidFill>
              </a:rPr>
              <a:t> </a:t>
            </a:r>
            <a:r>
              <a:rPr lang="sk-SK" sz="2400" b="1" dirty="0" err="1">
                <a:solidFill>
                  <a:srgbClr val="7030A0"/>
                </a:solidFill>
              </a:rPr>
              <a:t>education</a:t>
            </a:r>
            <a:r>
              <a:rPr lang="sk-SK" sz="2400" b="1" dirty="0">
                <a:solidFill>
                  <a:srgbClr val="7030A0"/>
                </a:solidFill>
              </a:rPr>
              <a:t>?</a:t>
            </a:r>
          </a:p>
        </p:txBody>
      </p:sp>
      <p:sp>
        <p:nvSpPr>
          <p:cNvPr id="3" name="Obdĺžnik 2">
            <a:extLst>
              <a:ext uri="{FF2B5EF4-FFF2-40B4-BE49-F238E27FC236}">
                <a16:creationId xmlns:a16="http://schemas.microsoft.com/office/drawing/2014/main" id="{E4441E8B-8530-4538-9DB2-B27E0467A284}"/>
              </a:ext>
            </a:extLst>
          </p:cNvPr>
          <p:cNvSpPr/>
          <p:nvPr/>
        </p:nvSpPr>
        <p:spPr>
          <a:xfrm>
            <a:off x="152839" y="5303758"/>
            <a:ext cx="5452198" cy="400110"/>
          </a:xfrm>
          <a:prstGeom prst="rect">
            <a:avLst/>
          </a:prstGeom>
        </p:spPr>
        <p:txBody>
          <a:bodyPr wrap="none">
            <a:spAutoFit/>
          </a:bodyPr>
          <a:lstStyle/>
          <a:p>
            <a:pPr marL="285750" indent="-285750">
              <a:buFont typeface="Wingdings" panose="05000000000000000000" pitchFamily="2" charset="2"/>
              <a:buChar char="ü"/>
            </a:pPr>
            <a:r>
              <a:rPr lang="en-US" sz="2000" b="1" dirty="0">
                <a:solidFill>
                  <a:srgbClr val="7030A0"/>
                </a:solidFill>
              </a:rPr>
              <a:t>motivation</a:t>
            </a:r>
            <a:r>
              <a:rPr lang="sk-SK" sz="2000" b="1" dirty="0">
                <a:solidFill>
                  <a:srgbClr val="7030A0"/>
                </a:solidFill>
              </a:rPr>
              <a:t> </a:t>
            </a:r>
            <a:r>
              <a:rPr lang="en-US" sz="2000" b="1" dirty="0">
                <a:solidFill>
                  <a:srgbClr val="7030A0"/>
                </a:solidFill>
              </a:rPr>
              <a:t>increase to learn new technologies</a:t>
            </a:r>
            <a:r>
              <a:rPr lang="sk-SK" sz="2000" b="1" dirty="0">
                <a:solidFill>
                  <a:srgbClr val="7030A0"/>
                </a:solidFill>
              </a:rPr>
              <a:t> </a:t>
            </a:r>
            <a:endParaRPr lang="sk-SK" sz="2000" dirty="0">
              <a:solidFill>
                <a:srgbClr val="7030A0"/>
              </a:solidFill>
            </a:endParaRPr>
          </a:p>
        </p:txBody>
      </p:sp>
      <p:sp>
        <p:nvSpPr>
          <p:cNvPr id="4" name="Obdĺžnik 3">
            <a:extLst>
              <a:ext uri="{FF2B5EF4-FFF2-40B4-BE49-F238E27FC236}">
                <a16:creationId xmlns:a16="http://schemas.microsoft.com/office/drawing/2014/main" id="{5559D931-6D0B-4B59-8CDA-1E720A5CF149}"/>
              </a:ext>
            </a:extLst>
          </p:cNvPr>
          <p:cNvSpPr/>
          <p:nvPr/>
        </p:nvSpPr>
        <p:spPr>
          <a:xfrm>
            <a:off x="1878644" y="5762939"/>
            <a:ext cx="6167779" cy="400110"/>
          </a:xfrm>
          <a:prstGeom prst="rect">
            <a:avLst/>
          </a:prstGeom>
        </p:spPr>
        <p:txBody>
          <a:bodyPr wrap="none">
            <a:spAutoFit/>
          </a:bodyPr>
          <a:lstStyle/>
          <a:p>
            <a:pPr marL="285750" indent="-285750">
              <a:buFont typeface="Wingdings" panose="05000000000000000000" pitchFamily="2" charset="2"/>
              <a:buChar char="ü"/>
            </a:pPr>
            <a:r>
              <a:rPr lang="en-US" sz="2000" b="1" dirty="0">
                <a:solidFill>
                  <a:srgbClr val="7030A0"/>
                </a:solidFill>
              </a:rPr>
              <a:t>intensive cooperation amongst teachers and students</a:t>
            </a:r>
            <a:r>
              <a:rPr lang="sk-SK" sz="2000" b="1" dirty="0">
                <a:solidFill>
                  <a:srgbClr val="7030A0"/>
                </a:solidFill>
              </a:rPr>
              <a:t> </a:t>
            </a:r>
          </a:p>
        </p:txBody>
      </p:sp>
      <p:sp>
        <p:nvSpPr>
          <p:cNvPr id="5" name="Obdĺžnik 4">
            <a:extLst>
              <a:ext uri="{FF2B5EF4-FFF2-40B4-BE49-F238E27FC236}">
                <a16:creationId xmlns:a16="http://schemas.microsoft.com/office/drawing/2014/main" id="{0A824C38-4045-41E0-A1BC-789772E6E1A4}"/>
              </a:ext>
            </a:extLst>
          </p:cNvPr>
          <p:cNvSpPr/>
          <p:nvPr/>
        </p:nvSpPr>
        <p:spPr>
          <a:xfrm>
            <a:off x="5991608" y="5331100"/>
            <a:ext cx="5723939" cy="400110"/>
          </a:xfrm>
          <a:prstGeom prst="rect">
            <a:avLst/>
          </a:prstGeom>
        </p:spPr>
        <p:txBody>
          <a:bodyPr wrap="none">
            <a:spAutoFit/>
          </a:bodyPr>
          <a:lstStyle/>
          <a:p>
            <a:pPr marL="285750" indent="-285750">
              <a:buFont typeface="Wingdings" panose="05000000000000000000" pitchFamily="2" charset="2"/>
              <a:buChar char="ü"/>
            </a:pPr>
            <a:r>
              <a:rPr lang="en-US" sz="2000" b="1" dirty="0">
                <a:solidFill>
                  <a:srgbClr val="7030A0"/>
                </a:solidFill>
              </a:rPr>
              <a:t>great promotion of </a:t>
            </a:r>
            <a:r>
              <a:rPr lang="sk-SK" sz="2000" b="1" dirty="0">
                <a:solidFill>
                  <a:srgbClr val="7030A0"/>
                </a:solidFill>
              </a:rPr>
              <a:t>VET </a:t>
            </a:r>
            <a:r>
              <a:rPr lang="en-US" sz="2000" b="1" dirty="0">
                <a:solidFill>
                  <a:srgbClr val="7030A0"/>
                </a:solidFill>
              </a:rPr>
              <a:t>including the </a:t>
            </a:r>
            <a:r>
              <a:rPr lang="sk-SK" sz="2000" b="1" dirty="0">
                <a:solidFill>
                  <a:srgbClr val="7030A0"/>
                </a:solidFill>
              </a:rPr>
              <a:t>D</a:t>
            </a:r>
            <a:r>
              <a:rPr lang="en-US" sz="2000" b="1" dirty="0" err="1">
                <a:solidFill>
                  <a:srgbClr val="7030A0"/>
                </a:solidFill>
              </a:rPr>
              <a:t>ua</a:t>
            </a:r>
            <a:r>
              <a:rPr lang="sk-SK" sz="2000" b="1" dirty="0">
                <a:solidFill>
                  <a:srgbClr val="7030A0"/>
                </a:solidFill>
              </a:rPr>
              <a:t>l </a:t>
            </a:r>
            <a:r>
              <a:rPr lang="sk-SK" sz="2000" b="1" dirty="0" err="1">
                <a:solidFill>
                  <a:srgbClr val="7030A0"/>
                </a:solidFill>
              </a:rPr>
              <a:t>syste</a:t>
            </a:r>
            <a:r>
              <a:rPr lang="sk-SK" b="1" dirty="0" err="1">
                <a:solidFill>
                  <a:srgbClr val="7030A0"/>
                </a:solidFill>
              </a:rPr>
              <a:t>m</a:t>
            </a:r>
            <a:endParaRPr lang="sk-SK" dirty="0">
              <a:solidFill>
                <a:srgbClr val="7030A0"/>
              </a:solidFill>
            </a:endParaRPr>
          </a:p>
        </p:txBody>
      </p:sp>
    </p:spTree>
    <p:extLst>
      <p:ext uri="{BB962C8B-B14F-4D97-AF65-F5344CB8AC3E}">
        <p14:creationId xmlns:p14="http://schemas.microsoft.com/office/powerpoint/2010/main" val="606436251"/>
      </p:ext>
    </p:extLst>
  </p:cSld>
  <p:clrMapOvr>
    <a:masterClrMapping/>
  </p:clrMapOvr>
  <p:transition spd="slow">
    <p:wipe dir="r"/>
  </p:transition>
</p:sld>
</file>

<file path=ppt/theme/theme1.xml><?xml version="1.0" encoding="utf-8"?>
<a:theme xmlns:a="http://schemas.openxmlformats.org/drawingml/2006/main" name="Motív Office">
  <a:themeElements>
    <a:clrScheme name="Červenofialová">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ív balík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TM10001105[[fn=Orezanie]]</Template>
  <TotalTime>706</TotalTime>
  <Words>1086</Words>
  <Application>Microsoft Office PowerPoint</Application>
  <PresentationFormat>Širokouhlá</PresentationFormat>
  <Paragraphs>167</Paragraphs>
  <Slides>10</Slides>
  <Notes>10</Notes>
  <HiddenSlides>0</HiddenSlides>
  <MMClips>0</MMClips>
  <ScaleCrop>false</ScaleCrop>
  <HeadingPairs>
    <vt:vector size="6" baseType="variant">
      <vt:variant>
        <vt:lpstr>Použité písma</vt:lpstr>
      </vt:variant>
      <vt:variant>
        <vt:i4>6</vt:i4>
      </vt:variant>
      <vt:variant>
        <vt:lpstr>Motív</vt:lpstr>
      </vt:variant>
      <vt:variant>
        <vt:i4>1</vt:i4>
      </vt:variant>
      <vt:variant>
        <vt:lpstr>Nadpisy snímok</vt:lpstr>
      </vt:variant>
      <vt:variant>
        <vt:i4>10</vt:i4>
      </vt:variant>
    </vt:vector>
  </HeadingPairs>
  <TitlesOfParts>
    <vt:vector size="17" baseType="lpstr">
      <vt:lpstr>Arial</vt:lpstr>
      <vt:lpstr>Calibri</vt:lpstr>
      <vt:lpstr>Calibri Light</vt:lpstr>
      <vt:lpstr>Ebrima</vt:lpstr>
      <vt:lpstr>Times New Roman</vt:lpstr>
      <vt:lpstr>Wingdings</vt:lpstr>
      <vt:lpstr>Motív Office</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User</dc:creator>
  <cp:lastModifiedBy>ZEP SR</cp:lastModifiedBy>
  <cp:revision>156</cp:revision>
  <cp:lastPrinted>2017-10-02T08:47:42Z</cp:lastPrinted>
  <dcterms:created xsi:type="dcterms:W3CDTF">2017-09-27T08:39:36Z</dcterms:created>
  <dcterms:modified xsi:type="dcterms:W3CDTF">2017-10-02T08:49:34Z</dcterms:modified>
</cp:coreProperties>
</file>